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76" r:id="rId3"/>
    <p:sldId id="528" r:id="rId4"/>
    <p:sldId id="623" r:id="rId5"/>
    <p:sldId id="638" r:id="rId6"/>
    <p:sldId id="615" r:id="rId7"/>
    <p:sldId id="634" r:id="rId8"/>
    <p:sldId id="635" r:id="rId9"/>
    <p:sldId id="617" r:id="rId10"/>
    <p:sldId id="622" r:id="rId11"/>
    <p:sldId id="597" r:id="rId12"/>
    <p:sldId id="258" r:id="rId13"/>
    <p:sldId id="589" r:id="rId14"/>
    <p:sldId id="613" r:id="rId15"/>
    <p:sldId id="610" r:id="rId16"/>
    <p:sldId id="614" r:id="rId17"/>
    <p:sldId id="639" r:id="rId18"/>
    <p:sldId id="608" r:id="rId19"/>
    <p:sldId id="636" r:id="rId20"/>
    <p:sldId id="275" r:id="rId21"/>
    <p:sldId id="6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BA6"/>
    <a:srgbClr val="C6A918"/>
    <a:srgbClr val="F6860A"/>
    <a:srgbClr val="FACC06"/>
    <a:srgbClr val="F2D70E"/>
    <a:srgbClr val="004C97"/>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28003-04FF-432B-B2CD-A67F4C4129DB}" v="133" dt="2020-06-30T12:45:02.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626" autoAdjust="0"/>
  </p:normalViewPr>
  <p:slideViewPr>
    <p:cSldViewPr snapToGrid="0" showGuides="1">
      <p:cViewPr varScale="1">
        <p:scale>
          <a:sx n="93" d="100"/>
          <a:sy n="93" d="100"/>
        </p:scale>
        <p:origin x="1188" y="78"/>
      </p:cViewPr>
      <p:guideLst>
        <p:guide orient="horz" pos="2160"/>
        <p:guide pos="3840"/>
      </p:guideLst>
    </p:cSldViewPr>
  </p:slideViewPr>
  <p:notesTextViewPr>
    <p:cViewPr>
      <p:scale>
        <a:sx n="3" d="2"/>
        <a:sy n="3" d="2"/>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C4C553-6F9F-4FCC-BC34-000FAD44DC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247C6B-29E3-4755-AD30-486EBEFED3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D9C14F-4D16-487C-98F3-A79975A17DE6}" type="datetimeFigureOut">
              <a:rPr lang="en-US" smtClean="0"/>
              <a:t>6/30/2020</a:t>
            </a:fld>
            <a:endParaRPr lang="en-US"/>
          </a:p>
        </p:txBody>
      </p:sp>
      <p:sp>
        <p:nvSpPr>
          <p:cNvPr id="4" name="Footer Placeholder 3">
            <a:extLst>
              <a:ext uri="{FF2B5EF4-FFF2-40B4-BE49-F238E27FC236}">
                <a16:creationId xmlns:a16="http://schemas.microsoft.com/office/drawing/2014/main" id="{E2F1115B-378A-45A1-AE20-508FE8CC63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D802D7-A683-4B9B-B4E4-082BBA59A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650649-1D57-4F36-80B5-3883C44994C6}" type="slidenum">
              <a:rPr lang="en-US" smtClean="0"/>
              <a:t>‹#›</a:t>
            </a:fld>
            <a:endParaRPr lang="en-US"/>
          </a:p>
        </p:txBody>
      </p:sp>
    </p:spTree>
    <p:extLst>
      <p:ext uri="{BB962C8B-B14F-4D97-AF65-F5344CB8AC3E}">
        <p14:creationId xmlns:p14="http://schemas.microsoft.com/office/powerpoint/2010/main" val="4083708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137B6-B22B-46E5-90CD-E6A11142E3D5}" type="datetimeFigureOut">
              <a:rPr lang="en-US" smtClean="0"/>
              <a:t>6/30/2020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CD147-582E-4F98-BC0C-CD9359FA8FD9}" type="slidenum">
              <a:rPr lang="en-US" smtClean="0"/>
              <a:t>‹#›</a:t>
            </a:fld>
            <a:endParaRPr lang="en-US"/>
          </a:p>
        </p:txBody>
      </p:sp>
    </p:spTree>
    <p:extLst>
      <p:ext uri="{BB962C8B-B14F-4D97-AF65-F5344CB8AC3E}">
        <p14:creationId xmlns:p14="http://schemas.microsoft.com/office/powerpoint/2010/main" val="411382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ECD147-582E-4F98-BC0C-CD9359FA8FD9}" type="slidenum">
              <a:rPr lang="en-US" smtClean="0"/>
              <a:t>1</a:t>
            </a:fld>
            <a:endParaRPr lang="en-US"/>
          </a:p>
        </p:txBody>
      </p:sp>
    </p:spTree>
    <p:extLst>
      <p:ext uri="{BB962C8B-B14F-4D97-AF65-F5344CB8AC3E}">
        <p14:creationId xmlns:p14="http://schemas.microsoft.com/office/powerpoint/2010/main" val="4169388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talk a bit about cleaning and disinfecting. We had a client who closed their facility several times to have a third party contractor disinfect after employees tested positive for COVID-19. The facility was advised that the disinfectant would only last for 72 hours so every three days they were having the facility disinfected. Facility management made the decision to purchase the equipment and bring the disinfecting operations in-house to ensure frequent cleaning. This decisions also had long term cost savings. During our discussions with the facility we learned they did not have a respiratory protection program in place which includes a written program, medical screening and fit testing. We also discussed other OSHA regulations including hazard communication, PPE hazard assessments, and chemical storage were applicable. </a:t>
            </a:r>
          </a:p>
        </p:txBody>
      </p:sp>
      <p:sp>
        <p:nvSpPr>
          <p:cNvPr id="4" name="Slide Number Placeholder 3"/>
          <p:cNvSpPr>
            <a:spLocks noGrp="1"/>
          </p:cNvSpPr>
          <p:nvPr>
            <p:ph type="sldNum" sz="quarter" idx="10"/>
          </p:nvPr>
        </p:nvSpPr>
        <p:spPr/>
        <p:txBody>
          <a:bodyPr/>
          <a:lstStyle/>
          <a:p>
            <a:fld id="{17ECD147-582E-4F98-BC0C-CD9359FA8FD9}" type="slidenum">
              <a:rPr lang="en-US" smtClean="0"/>
              <a:t>14</a:t>
            </a:fld>
            <a:endParaRPr lang="en-US" dirty="0"/>
          </a:p>
        </p:txBody>
      </p:sp>
    </p:spTree>
    <p:extLst>
      <p:ext uri="{BB962C8B-B14F-4D97-AF65-F5344CB8AC3E}">
        <p14:creationId xmlns:p14="http://schemas.microsoft.com/office/powerpoint/2010/main" val="3079290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when completing the hazard assessments it is important to look at shared spaces including office areas, conference rooms, break rooms, smoking areas, time clock and elevators. </a:t>
            </a:r>
          </a:p>
          <a:p>
            <a:endParaRPr lang="en-US" dirty="0"/>
          </a:p>
          <a:p>
            <a:r>
              <a:rPr lang="en-US" dirty="0"/>
              <a:t>The hierarchy of controls should also be used to determine mitigation controls for common areas. As mentioned eliminate the hazard by having employees work from home, if possible. If employees are working in the office they may be sitting within 6 feet of each other or are working in an open office format. Engineering controls (barriers) can be installed to provide protection for employees. Another option to consider is limiting the number of employees in the office at any one time or removing work stations to ensure a six-foot separation. </a:t>
            </a:r>
          </a:p>
          <a:p>
            <a:endParaRPr lang="en-US" dirty="0"/>
          </a:p>
          <a:p>
            <a:r>
              <a:rPr lang="en-US" dirty="0"/>
              <a:t>Conference rooms and break rooms are other common area to assess. Limit seating around a conference table by removing chairs. Lunch room tables may need to be limited to one person per table. Barriers on or between tables can be installed to provide additional protection for employees. </a:t>
            </a:r>
          </a:p>
          <a:p>
            <a:endParaRPr lang="en-US" dirty="0"/>
          </a:p>
          <a:p>
            <a:r>
              <a:rPr lang="en-US" dirty="0"/>
              <a:t>Elevators are an area of close, closed-in contact. I have been on plenty of elevator rides where not one more person can be crammed into the elevator. This must change in the time of COVID-19. The photo above shows an elevator into quadrants for people to stand in and limits the elevator to four individuals. Even if the elevator is not partitioned be aware of the 6 foot distance. </a:t>
            </a:r>
          </a:p>
          <a:p>
            <a:endParaRPr lang="en-US" dirty="0"/>
          </a:p>
          <a:p>
            <a:r>
              <a:rPr lang="en-US" dirty="0"/>
              <a:t>Time clock areas in manufacturing plants are often crowed at shift change. Placing boxes or tape at 6-foot intervals on the floor will remind employees to maintain a 6 foot separation. Shift times can also be reviewed to determine if they can be staggered to reduce the lines at the time clocks. </a:t>
            </a:r>
          </a:p>
          <a:p>
            <a:endParaRPr lang="en-US" dirty="0"/>
          </a:p>
          <a:p>
            <a:r>
              <a:rPr lang="en-US" dirty="0"/>
              <a:t>Smoking areas are often small covered picnic tables outside a manufacturing plant or are limited to one area outside an office building. Conduct a hazard assessment to determine what can be done to provide adequate space for social distancing. You may also want to consider offering smoking caseation programs for employees. </a:t>
            </a:r>
          </a:p>
          <a:p>
            <a:endParaRPr lang="en-US" dirty="0"/>
          </a:p>
        </p:txBody>
      </p:sp>
      <p:sp>
        <p:nvSpPr>
          <p:cNvPr id="4" name="Slide Number Placeholder 3"/>
          <p:cNvSpPr>
            <a:spLocks noGrp="1"/>
          </p:cNvSpPr>
          <p:nvPr>
            <p:ph type="sldNum" sz="quarter" idx="10"/>
          </p:nvPr>
        </p:nvSpPr>
        <p:spPr/>
        <p:txBody>
          <a:bodyPr/>
          <a:lstStyle/>
          <a:p>
            <a:fld id="{17ECD147-582E-4F98-BC0C-CD9359FA8FD9}" type="slidenum">
              <a:rPr lang="en-US" smtClean="0"/>
              <a:t>15</a:t>
            </a:fld>
            <a:endParaRPr lang="en-US" dirty="0"/>
          </a:p>
        </p:txBody>
      </p:sp>
    </p:spTree>
    <p:extLst>
      <p:ext uri="{BB962C8B-B14F-4D97-AF65-F5344CB8AC3E}">
        <p14:creationId xmlns:p14="http://schemas.microsoft.com/office/powerpoint/2010/main" val="3766637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hearing from clients that they can’t control the activities of employees outside of work and what they are doing can expose them to the SARS-CoV-2 virus. For that reason, education on how employees can stay safe outside of work is key. Employees may hear inaccurate information from family, friends, and social media. It is important to provide employees factual information so they understand what the virus is, how it spreads and how they can protect themselves. Education should be on-going throughout the pandemic and can include information on how to stay safe during re-opening phases or what to do during a resurgence. We are entering a period of COVID fatigue and keeping the discussions going will hopefully remind employees that the pandemic is ongoing and they need to continue to keep themselves safe for their family and loved ones. These discussions can be short but it is important that they continue. </a:t>
            </a:r>
          </a:p>
          <a:p>
            <a:endParaRPr lang="en-US" dirty="0"/>
          </a:p>
          <a:p>
            <a:r>
              <a:rPr lang="en-US" dirty="0"/>
              <a:t>Employers can also provide handouts or electronic information and encourage employees to share the information with family and friends. Stress the need to share the information so others know what to do to protect themselves when they are in public.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company should consider purchasing face coverings and gloves for employees to take home for their families to use to stay safe. Doing small things to show you care can go a long with employees. As Leslie mentioned earlier, if people are healthy and happy quality and production will benefit. </a:t>
            </a:r>
          </a:p>
          <a:p>
            <a:endParaRPr lang="en-US" dirty="0"/>
          </a:p>
          <a:p>
            <a:r>
              <a:rPr lang="en-US" dirty="0"/>
              <a:t>COVID-19 cases are increasing in several US states. However, the use of face coverings and practicing hand washing can help reduce the spread of the virus. They sound simple but these practices work. You may have heard the story of two hairstylists in Missouri who were showing symptoms of COVID-19 but continued to work potentially exposing 140 people. However, none of their clients became ill. </a:t>
            </a:r>
            <a:r>
              <a:rPr lang="en-US" sz="1200" b="0" i="0" kern="1200" dirty="0">
                <a:solidFill>
                  <a:schemeClr val="tx1"/>
                </a:solidFill>
                <a:effectLst/>
                <a:latin typeface="+mn-lt"/>
                <a:ea typeface="+mn-ea"/>
                <a:cs typeface="+mn-cs"/>
              </a:rPr>
              <a:t>The stylists wore masks, as did their clients. The salon also implemented Centers for Disease Control measures like keeping chairs at least 6 feet apart and staggering appointments. This case shows that wearing masks and following CDC guidelines can make an impact. </a:t>
            </a:r>
            <a:endParaRPr lang="en-US" dirty="0"/>
          </a:p>
          <a:p>
            <a:endParaRPr lang="en-US" dirty="0"/>
          </a:p>
        </p:txBody>
      </p:sp>
      <p:sp>
        <p:nvSpPr>
          <p:cNvPr id="4" name="Slide Number Placeholder 3"/>
          <p:cNvSpPr>
            <a:spLocks noGrp="1"/>
          </p:cNvSpPr>
          <p:nvPr>
            <p:ph type="sldNum" sz="quarter" idx="10"/>
          </p:nvPr>
        </p:nvSpPr>
        <p:spPr/>
        <p:txBody>
          <a:bodyPr/>
          <a:lstStyle/>
          <a:p>
            <a:fld id="{17ECD147-582E-4F98-BC0C-CD9359FA8FD9}" type="slidenum">
              <a:rPr lang="en-US" smtClean="0"/>
              <a:t>16</a:t>
            </a:fld>
            <a:endParaRPr lang="en-US" dirty="0"/>
          </a:p>
        </p:txBody>
      </p:sp>
    </p:spTree>
    <p:extLst>
      <p:ext uri="{BB962C8B-B14F-4D97-AF65-F5344CB8AC3E}">
        <p14:creationId xmlns:p14="http://schemas.microsoft.com/office/powerpoint/2010/main" val="308804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CD147-582E-4F98-BC0C-CD9359FA8FD9}" type="slidenum">
              <a:rPr lang="en-US" smtClean="0"/>
              <a:t>18</a:t>
            </a:fld>
            <a:endParaRPr lang="en-US" dirty="0"/>
          </a:p>
        </p:txBody>
      </p:sp>
    </p:spTree>
    <p:extLst>
      <p:ext uri="{BB962C8B-B14F-4D97-AF65-F5344CB8AC3E}">
        <p14:creationId xmlns:p14="http://schemas.microsoft.com/office/powerpoint/2010/main" val="3237473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ECD147-582E-4F98-BC0C-CD9359FA8FD9}" type="slidenum">
              <a:rPr lang="en-US" smtClean="0"/>
              <a:t>19</a:t>
            </a:fld>
            <a:endParaRPr lang="en-US" dirty="0"/>
          </a:p>
        </p:txBody>
      </p:sp>
    </p:spTree>
    <p:extLst>
      <p:ext uri="{BB962C8B-B14F-4D97-AF65-F5344CB8AC3E}">
        <p14:creationId xmlns:p14="http://schemas.microsoft.com/office/powerpoint/2010/main" val="3007933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CD147-582E-4F98-BC0C-CD9359FA8FD9}" type="slidenum">
              <a:rPr lang="en-US" smtClean="0"/>
              <a:t>20</a:t>
            </a:fld>
            <a:endParaRPr lang="en-US"/>
          </a:p>
        </p:txBody>
      </p:sp>
    </p:spTree>
    <p:extLst>
      <p:ext uri="{BB962C8B-B14F-4D97-AF65-F5344CB8AC3E}">
        <p14:creationId xmlns:p14="http://schemas.microsoft.com/office/powerpoint/2010/main" val="111905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ECD147-582E-4F98-BC0C-CD9359FA8FD9}" type="slidenum">
              <a:rPr lang="en-US" smtClean="0"/>
              <a:t>21</a:t>
            </a:fld>
            <a:endParaRPr lang="en-US" dirty="0"/>
          </a:p>
        </p:txBody>
      </p:sp>
    </p:spTree>
    <p:extLst>
      <p:ext uri="{BB962C8B-B14F-4D97-AF65-F5344CB8AC3E}">
        <p14:creationId xmlns:p14="http://schemas.microsoft.com/office/powerpoint/2010/main" val="134742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Artesia to introduce??</a:t>
            </a:r>
          </a:p>
        </p:txBody>
      </p:sp>
      <p:sp>
        <p:nvSpPr>
          <p:cNvPr id="4" name="Slide Number Placeholder 3"/>
          <p:cNvSpPr>
            <a:spLocks noGrp="1"/>
          </p:cNvSpPr>
          <p:nvPr>
            <p:ph type="sldNum" sz="quarter" idx="10"/>
          </p:nvPr>
        </p:nvSpPr>
        <p:spPr/>
        <p:txBody>
          <a:bodyPr/>
          <a:lstStyle/>
          <a:p>
            <a:fld id="{17ECD147-582E-4F98-BC0C-CD9359FA8FD9}" type="slidenum">
              <a:rPr lang="en-US" smtClean="0"/>
              <a:t>2</a:t>
            </a:fld>
            <a:endParaRPr lang="en-US"/>
          </a:p>
        </p:txBody>
      </p:sp>
    </p:spTree>
    <p:extLst>
      <p:ext uri="{BB962C8B-B14F-4D97-AF65-F5344CB8AC3E}">
        <p14:creationId xmlns:p14="http://schemas.microsoft.com/office/powerpoint/2010/main" val="222317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CD147-582E-4F98-BC0C-CD9359FA8FD9}" type="slidenum">
              <a:rPr lang="en-US" smtClean="0"/>
              <a:t>3</a:t>
            </a:fld>
            <a:endParaRPr lang="en-US" dirty="0"/>
          </a:p>
        </p:txBody>
      </p:sp>
    </p:spTree>
    <p:extLst>
      <p:ext uri="{BB962C8B-B14F-4D97-AF65-F5344CB8AC3E}">
        <p14:creationId xmlns:p14="http://schemas.microsoft.com/office/powerpoint/2010/main" val="69036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CD147-582E-4F98-BC0C-CD9359FA8FD9}" type="slidenum">
              <a:rPr lang="en-US" smtClean="0"/>
              <a:t>7</a:t>
            </a:fld>
            <a:endParaRPr lang="en-US"/>
          </a:p>
        </p:txBody>
      </p:sp>
    </p:spTree>
    <p:extLst>
      <p:ext uri="{BB962C8B-B14F-4D97-AF65-F5344CB8AC3E}">
        <p14:creationId xmlns:p14="http://schemas.microsoft.com/office/powerpoint/2010/main" val="187338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ECD147-582E-4F98-BC0C-CD9359FA8FD9}" type="slidenum">
              <a:rPr lang="en-US" smtClean="0"/>
              <a:t>8</a:t>
            </a:fld>
            <a:endParaRPr lang="en-US"/>
          </a:p>
        </p:txBody>
      </p:sp>
    </p:spTree>
    <p:extLst>
      <p:ext uri="{BB962C8B-B14F-4D97-AF65-F5344CB8AC3E}">
        <p14:creationId xmlns:p14="http://schemas.microsoft.com/office/powerpoint/2010/main" val="3451725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Understand how the virus spreads</a:t>
            </a:r>
          </a:p>
          <a:p>
            <a:pPr marL="742950" lvl="1"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Person to person</a:t>
            </a:r>
          </a:p>
          <a:p>
            <a:pPr marL="742950" lvl="1"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Respiratory droplets</a:t>
            </a:r>
          </a:p>
          <a:p>
            <a:pPr marL="285750"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Health screenings</a:t>
            </a:r>
          </a:p>
          <a:p>
            <a:pPr marL="742950" lvl="1"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Recognizing symptoms</a:t>
            </a:r>
          </a:p>
          <a:p>
            <a:pPr marL="742950" lvl="1"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Fit to work scenarios</a:t>
            </a:r>
          </a:p>
          <a:p>
            <a:pPr marL="285750" indent="-285750">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Educating workers and colleagues</a:t>
            </a:r>
          </a:p>
          <a:p>
            <a:endParaRPr lang="en-US" dirty="0"/>
          </a:p>
        </p:txBody>
      </p:sp>
      <p:sp>
        <p:nvSpPr>
          <p:cNvPr id="4" name="Slide Number Placeholder 3"/>
          <p:cNvSpPr>
            <a:spLocks noGrp="1"/>
          </p:cNvSpPr>
          <p:nvPr>
            <p:ph type="sldNum" sz="quarter" idx="5"/>
          </p:nvPr>
        </p:nvSpPr>
        <p:spPr/>
        <p:txBody>
          <a:bodyPr/>
          <a:lstStyle/>
          <a:p>
            <a:fld id="{17ECD147-582E-4F98-BC0C-CD9359FA8FD9}" type="slidenum">
              <a:rPr lang="en-US" smtClean="0"/>
              <a:t>9</a:t>
            </a:fld>
            <a:endParaRPr lang="en-US"/>
          </a:p>
        </p:txBody>
      </p:sp>
    </p:spTree>
    <p:extLst>
      <p:ext uri="{BB962C8B-B14F-4D97-AF65-F5344CB8AC3E}">
        <p14:creationId xmlns:p14="http://schemas.microsoft.com/office/powerpoint/2010/main" val="331825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a little more about the SARS-CoV-2 virus and COVID-19 lets focus on how to protect employees in the workplace and at home. The OSHA General Duty Clause requires employers to provide a safe and healthy workplace. This can be accomplished by conducting a hazard assessment of the workplace. The same can be done to identify hazards related to COVID-19. </a:t>
            </a:r>
          </a:p>
          <a:p>
            <a:endParaRPr lang="en-US" dirty="0"/>
          </a:p>
          <a:p>
            <a:r>
              <a:rPr lang="en-US" dirty="0"/>
              <a:t>The hazard assessment should be conducted each department or area of the plant or facility, including office areas and other common areas. Each area can present unique differences that should be assessed since the mitigation measures may be different for each area. </a:t>
            </a:r>
          </a:p>
          <a:p>
            <a:endParaRPr lang="en-US" dirty="0"/>
          </a:p>
          <a:p>
            <a:r>
              <a:rPr lang="en-US" dirty="0"/>
              <a:t>The hazard assessment should review operations to determine if employees are able to maintain a six-foot separation during the manufacturing process. It is important to watch the entire process from beginning to end since there may be a step where employees are required to work in close proximity with each other. Ask questions of the employees and brainstorm ideas on what can be changed or implemented to maintain a six-foot distance. Always include the employees conducting the task and ask for their input. Keep in mind, the close proximity of employees may be a habit and not a need. It is also important to watch the same operation on all shifts to see if there are any variations in how the task is conducted.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department hazard assessment should include a review of personal hygiene facilities. Do employees have access to a handwashing facilities or hand sanitizers that can be used throughout the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PPE hazard assessments should be reviewed to determine if the PPE in use is appropriate for protection against SARS-CoV-2 virus. </a:t>
            </a:r>
          </a:p>
          <a:p>
            <a:endParaRPr lang="en-US" dirty="0"/>
          </a:p>
          <a:p>
            <a:r>
              <a:rPr lang="en-US" dirty="0"/>
              <a:t>The facility should review cleaning and disinfecting procedures to determine if any additional procedures should be taken to kill the SARS-CoV-2 virus. As part of the hazard assessment the facility should review the list of cleaners that can kill the virus that is located on the EPA website.  </a:t>
            </a:r>
          </a:p>
          <a:p>
            <a:endParaRPr lang="en-US" dirty="0"/>
          </a:p>
          <a:p>
            <a:r>
              <a:rPr lang="en-US" dirty="0"/>
              <a:t>Although not part of a department hazard assessment, the facility management should also work with the HR group to determine what procedures to follow if an employee is diagnosed with COVID-19 or is experiencing symptoms of COVID-19. </a:t>
            </a:r>
          </a:p>
        </p:txBody>
      </p:sp>
      <p:sp>
        <p:nvSpPr>
          <p:cNvPr id="4" name="Slide Number Placeholder 3"/>
          <p:cNvSpPr>
            <a:spLocks noGrp="1"/>
          </p:cNvSpPr>
          <p:nvPr>
            <p:ph type="sldNum" sz="quarter" idx="10"/>
          </p:nvPr>
        </p:nvSpPr>
        <p:spPr/>
        <p:txBody>
          <a:bodyPr/>
          <a:lstStyle/>
          <a:p>
            <a:fld id="{17ECD147-582E-4F98-BC0C-CD9359FA8FD9}" type="slidenum">
              <a:rPr lang="en-US" smtClean="0"/>
              <a:t>11</a:t>
            </a:fld>
            <a:endParaRPr lang="en-US" dirty="0"/>
          </a:p>
        </p:txBody>
      </p:sp>
    </p:spTree>
    <p:extLst>
      <p:ext uri="{BB962C8B-B14F-4D97-AF65-F5344CB8AC3E}">
        <p14:creationId xmlns:p14="http://schemas.microsoft.com/office/powerpoint/2010/main" val="220751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hierarchy of controls is a system used in industry to minimize or eliminate exposure to hazards. The hierarchy of controls start with the most effect means of controlling a hazard to the least effective. The controls are elimination, substitution, engineering controls, administrative controls, PPE. These controls can also be applied to the COVID-19 pandemic. </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Elimination</a:t>
            </a:r>
          </a:p>
          <a:p>
            <a:r>
              <a:rPr lang="en-US" sz="1200" kern="1200" dirty="0">
                <a:solidFill>
                  <a:schemeClr val="tx1"/>
                </a:solidFill>
                <a:effectLst/>
                <a:latin typeface="+mn-lt"/>
                <a:ea typeface="+mn-ea"/>
                <a:cs typeface="+mn-cs"/>
              </a:rPr>
              <a:t>Although it is the most effective, elimination can be the most difficult control to implement. When focusing on COVID-10 eliminating person to person contact can stop the spread of the disease. While this may be difficult to do employees should be encouraged to work from home if that is possible. </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Substitution</a:t>
            </a:r>
          </a:p>
          <a:p>
            <a:r>
              <a:rPr lang="en-US" sz="1200" kern="1200" dirty="0">
                <a:solidFill>
                  <a:schemeClr val="tx1"/>
                </a:solidFill>
                <a:effectLst/>
                <a:latin typeface="+mn-lt"/>
                <a:ea typeface="+mn-ea"/>
                <a:cs typeface="+mn-cs"/>
              </a:rPr>
              <a:t>Depending on where you live, employees may take a bus, train, subway or other forms of public transportation to get to work or shopping. Encourage employees to change to walking or riding a bike when possible.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Engineering Controls </a:t>
            </a:r>
            <a:r>
              <a:rPr lang="en-US" sz="1200" kern="1200" dirty="0">
                <a:solidFill>
                  <a:schemeClr val="tx1"/>
                </a:solidFill>
                <a:effectLst/>
                <a:latin typeface="+mn-lt"/>
                <a:ea typeface="+mn-ea"/>
                <a:cs typeface="+mn-cs"/>
              </a:rPr>
              <a:t>are used to isolate workers from work-related hazards and reduce hazards without relying on worker behavior. When the hazard assessment is being conducted the feasibility of engineering controls should be reviewed. Engineering controls may include an inspection of the ventilation system to ensures it is operating properly, increasing ventilation rates and/or increasing the percentage of outdoor air that circulates into the system, installing high-efficiency air filters and installing temporary physical barriers.</a:t>
            </a:r>
          </a:p>
          <a:p>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Administrative Controls</a:t>
            </a:r>
            <a:r>
              <a:rPr lang="en-US" sz="1200" kern="1200" dirty="0">
                <a:solidFill>
                  <a:schemeClr val="tx1"/>
                </a:solidFill>
                <a:effectLst/>
                <a:latin typeface="+mn-lt"/>
                <a:ea typeface="+mn-ea"/>
                <a:cs typeface="+mn-cs"/>
              </a:rPr>
              <a:t> require an action be taken by the worker or employer and typically involve changes in policies or procedures to reduce or minimize exposure to a hazard. They rely more heavily on personal behaviors – not only on the part of workers, but also those of supervisors and managers. Administrative controls that can be implemented during the COVID-19 outbreak include requiring sick workers to stay at home, establishing extra shifts or alternating workdays to reduce the number of workers in the facility at a given time. If this control is put in place it is important for supervisors explain to their teams why shifts are changing, providing up-to-date information and training on risk factors and protective behaviors (e.g., hand washing, cough etiquette) as part of company communication as well as in routine safety meetings or tool box talks, and lastly, implementing safe work practices such as requiring routine hand-washing and disinfecting and cleaning of ‘high-touch’ surfaces. Make sure disinfectant solutions and disposable towels are readily accessible (and replenished) and consider no-touch trash cans.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PPE i</a:t>
            </a:r>
            <a:r>
              <a:rPr lang="en-US" sz="1200" kern="1200" dirty="0">
                <a:solidFill>
                  <a:schemeClr val="tx1"/>
                </a:solidFill>
                <a:effectLst/>
                <a:latin typeface="+mn-lt"/>
                <a:ea typeface="+mn-ea"/>
                <a:cs typeface="+mn-cs"/>
              </a:rPr>
              <a:t>s the last line of defense. The hazard assessment should review exposures to employees to determine if any PPE is required. Employers must ensure workers are trained on what, if any, of the routine PPE they use can protect them against exposure to the SARS-CoV-2 virus. Training should also cover how to remove PPE that may have come into contact with potential sources of the virus. Employers should also provide training to help employees understand what would not be considered PPE for protection against the virus. For example, face coverings versus an N-95 or other type of respirator.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536C32A-28C6-4AAE-9B35-6F6F8B32CD2F}" type="slidenum">
              <a:rPr lang="en-US" smtClean="0"/>
              <a:t>12</a:t>
            </a:fld>
            <a:endParaRPr lang="en-US"/>
          </a:p>
        </p:txBody>
      </p:sp>
    </p:spTree>
    <p:extLst>
      <p:ext uri="{BB962C8B-B14F-4D97-AF65-F5344CB8AC3E}">
        <p14:creationId xmlns:p14="http://schemas.microsoft.com/office/powerpoint/2010/main" val="2871465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news has talked about stories of COVID-19 transmission in the meat packing industries. Employees in this industry are working shoulder to shoulder and are in close contact with one another which can rapidly increase the spread of the virus. There are many types of jobs that require employees to work in close proximity with others throughout the day or at least part of the day. All types of industries and retail establishments have been installing physical barriers to help prevent the spread of the disease. Installing barriers can be a challenge when employees are not standing side by side but are within 6 feet of each other. Creative ideas will likely be needed in these situations. Also look at how the work area is set up. Can the workspace be rearranged so workers are standing back to back and not facing each other?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Whether a barrier is used or not employees may be wearing face coverings. BBJ Group has received feedback from a facility that one of the biggest complaints they have received is with hearing others when they are wearing face coverings. Anyone who has been in a manufacturing facility knows it can be very difficult to hear someone in the plant in general and that is increased when they are wearing a face covering.  To hear, a person tends to get closer to the person speaking and they may now be within 6 feet of each other. A hardhat compatible headset with microphone might be a solution. Again, creative ideas may be needed to address the problem.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that summer has arrived heat stress is a concern if employees are wearing face coverings all day in hot manufacturing environments. Extra breaks or cooling areas may be needed. Shifting work hours to the early morning when the plant is cooler is another option to consider.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considering administrative or engineering controls, a committee comprised of hourly employees conducting the tasks should be established. The committee should also include EHS, engineering/maintenance and management. The committee should review different tasks and scenarios to come up with solutions that may include physical barriers or alternative controls in situations where wearing a face covering might create additional risks. It is important to include the employees who do the work when developing mitigation measures. </a:t>
            </a:r>
          </a:p>
          <a:p>
            <a:endParaRPr lang="en-US" dirty="0"/>
          </a:p>
        </p:txBody>
      </p:sp>
      <p:sp>
        <p:nvSpPr>
          <p:cNvPr id="4" name="Slide Number Placeholder 3"/>
          <p:cNvSpPr>
            <a:spLocks noGrp="1"/>
          </p:cNvSpPr>
          <p:nvPr>
            <p:ph type="sldNum" sz="quarter" idx="10"/>
          </p:nvPr>
        </p:nvSpPr>
        <p:spPr/>
        <p:txBody>
          <a:bodyPr/>
          <a:lstStyle/>
          <a:p>
            <a:fld id="{17ECD147-582E-4F98-BC0C-CD9359FA8FD9}" type="slidenum">
              <a:rPr lang="en-US" smtClean="0"/>
              <a:t>13</a:t>
            </a:fld>
            <a:endParaRPr lang="en-US" dirty="0"/>
          </a:p>
        </p:txBody>
      </p:sp>
    </p:spTree>
    <p:extLst>
      <p:ext uri="{BB962C8B-B14F-4D97-AF65-F5344CB8AC3E}">
        <p14:creationId xmlns:p14="http://schemas.microsoft.com/office/powerpoint/2010/main" val="203275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0F2607-C4E9-499C-B293-95C2B011564E}"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389325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F2607-C4E9-499C-B293-95C2B011564E}"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298572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F2607-C4E9-499C-B293-95C2B011564E}"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762150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24892" y="845145"/>
            <a:ext cx="3876502" cy="3368691"/>
          </a:xfrm>
          <a:custGeom>
            <a:avLst/>
            <a:gdLst>
              <a:gd name="connsiteX0" fmla="*/ 0 w 3876502"/>
              <a:gd name="connsiteY0" fmla="*/ 0 h 3368691"/>
              <a:gd name="connsiteX1" fmla="*/ 3876502 w 3876502"/>
              <a:gd name="connsiteY1" fmla="*/ 7696 h 3368691"/>
              <a:gd name="connsiteX2" fmla="*/ 1944915 w 3876502"/>
              <a:gd name="connsiteY2" fmla="*/ 3368691 h 3368691"/>
            </a:gdLst>
            <a:ahLst/>
            <a:cxnLst>
              <a:cxn ang="0">
                <a:pos x="connsiteX0" y="connsiteY0"/>
              </a:cxn>
              <a:cxn ang="0">
                <a:pos x="connsiteX1" y="connsiteY1"/>
              </a:cxn>
              <a:cxn ang="0">
                <a:pos x="connsiteX2" y="connsiteY2"/>
              </a:cxn>
            </a:cxnLst>
            <a:rect l="l" t="t" r="r" b="b"/>
            <a:pathLst>
              <a:path w="3876502" h="3368691">
                <a:moveTo>
                  <a:pt x="0" y="0"/>
                </a:moveTo>
                <a:lnTo>
                  <a:pt x="3876502" y="7696"/>
                </a:lnTo>
                <a:lnTo>
                  <a:pt x="1944915" y="336869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688584" y="2414065"/>
            <a:ext cx="3353301" cy="3889829"/>
          </a:xfrm>
          <a:custGeom>
            <a:avLst/>
            <a:gdLst>
              <a:gd name="connsiteX0" fmla="*/ 3353301 w 3353301"/>
              <a:gd name="connsiteY0" fmla="*/ 0 h 3889829"/>
              <a:gd name="connsiteX1" fmla="*/ 3353301 w 3353301"/>
              <a:gd name="connsiteY1" fmla="*/ 3889829 h 3889829"/>
              <a:gd name="connsiteX2" fmla="*/ 0 w 3353301"/>
              <a:gd name="connsiteY2" fmla="*/ 1944914 h 3889829"/>
            </a:gdLst>
            <a:ahLst/>
            <a:cxnLst>
              <a:cxn ang="0">
                <a:pos x="connsiteX0" y="connsiteY0"/>
              </a:cxn>
              <a:cxn ang="0">
                <a:pos x="connsiteX1" y="connsiteY1"/>
              </a:cxn>
              <a:cxn ang="0">
                <a:pos x="connsiteX2" y="connsiteY2"/>
              </a:cxn>
            </a:cxnLst>
            <a:rect l="l" t="t" r="r" b="b"/>
            <a:pathLst>
              <a:path w="3353301" h="3889829">
                <a:moveTo>
                  <a:pt x="3353301" y="0"/>
                </a:moveTo>
                <a:lnTo>
                  <a:pt x="3353301" y="3889829"/>
                </a:lnTo>
                <a:lnTo>
                  <a:pt x="0" y="1944914"/>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604838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500917" y="2"/>
            <a:ext cx="6691084" cy="6858000"/>
          </a:xfrm>
          <a:custGeom>
            <a:avLst/>
            <a:gdLst>
              <a:gd name="connsiteX0" fmla="*/ 2209801 w 6691084"/>
              <a:gd name="connsiteY0" fmla="*/ 0 h 6858000"/>
              <a:gd name="connsiteX1" fmla="*/ 6691084 w 6691084"/>
              <a:gd name="connsiteY1" fmla="*/ 0 h 6858000"/>
              <a:gd name="connsiteX2" fmla="*/ 6691084 w 6691084"/>
              <a:gd name="connsiteY2" fmla="*/ 6858000 h 6858000"/>
              <a:gd name="connsiteX3" fmla="*/ 4648198 w 6691084"/>
              <a:gd name="connsiteY3" fmla="*/ 6858000 h 6858000"/>
              <a:gd name="connsiteX4" fmla="*/ 0 w 6691084"/>
              <a:gd name="connsiteY4" fmla="*/ 22098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1084" h="6858000">
                <a:moveTo>
                  <a:pt x="2209801" y="0"/>
                </a:moveTo>
                <a:lnTo>
                  <a:pt x="6691084" y="0"/>
                </a:lnTo>
                <a:lnTo>
                  <a:pt x="6691084" y="6858000"/>
                </a:lnTo>
                <a:lnTo>
                  <a:pt x="4648198" y="6858000"/>
                </a:lnTo>
                <a:lnTo>
                  <a:pt x="0" y="22098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694018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40230" y="464457"/>
            <a:ext cx="4601028" cy="6393542"/>
          </a:xfrm>
          <a:custGeom>
            <a:avLst/>
            <a:gdLst>
              <a:gd name="connsiteX0" fmla="*/ 0 w 4601028"/>
              <a:gd name="connsiteY0" fmla="*/ 0 h 6393542"/>
              <a:gd name="connsiteX1" fmla="*/ 1446548 w 4601028"/>
              <a:gd name="connsiteY1" fmla="*/ 2644644 h 6393542"/>
              <a:gd name="connsiteX2" fmla="*/ 3014070 w 4601028"/>
              <a:gd name="connsiteY2" fmla="*/ 1689372 h 6393542"/>
              <a:gd name="connsiteX3" fmla="*/ 4601028 w 4601028"/>
              <a:gd name="connsiteY3" fmla="*/ 4590720 h 6393542"/>
              <a:gd name="connsiteX4" fmla="*/ 4601028 w 4601028"/>
              <a:gd name="connsiteY4" fmla="*/ 6393542 h 6393542"/>
              <a:gd name="connsiteX5" fmla="*/ 0 w 4601028"/>
              <a:gd name="connsiteY5" fmla="*/ 6393542 h 639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1028" h="6393542">
                <a:moveTo>
                  <a:pt x="0" y="0"/>
                </a:moveTo>
                <a:lnTo>
                  <a:pt x="1446548" y="2644644"/>
                </a:lnTo>
                <a:lnTo>
                  <a:pt x="3014070" y="1689372"/>
                </a:lnTo>
                <a:lnTo>
                  <a:pt x="4601028" y="4590720"/>
                </a:lnTo>
                <a:lnTo>
                  <a:pt x="4601028" y="6393542"/>
                </a:lnTo>
                <a:lnTo>
                  <a:pt x="0" y="6393542"/>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437297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285384" y="0"/>
            <a:ext cx="8906617" cy="5861008"/>
          </a:xfrm>
          <a:custGeom>
            <a:avLst/>
            <a:gdLst>
              <a:gd name="connsiteX0" fmla="*/ 0 w 8906617"/>
              <a:gd name="connsiteY0" fmla="*/ 0 h 5861008"/>
              <a:gd name="connsiteX1" fmla="*/ 8906617 w 8906617"/>
              <a:gd name="connsiteY1" fmla="*/ 0 h 5861008"/>
              <a:gd name="connsiteX2" fmla="*/ 8906617 w 8906617"/>
              <a:gd name="connsiteY2" fmla="*/ 2815398 h 5861008"/>
              <a:gd name="connsiteX3" fmla="*/ 5861007 w 8906617"/>
              <a:gd name="connsiteY3" fmla="*/ 5861008 h 5861008"/>
            </a:gdLst>
            <a:ahLst/>
            <a:cxnLst>
              <a:cxn ang="0">
                <a:pos x="connsiteX0" y="connsiteY0"/>
              </a:cxn>
              <a:cxn ang="0">
                <a:pos x="connsiteX1" y="connsiteY1"/>
              </a:cxn>
              <a:cxn ang="0">
                <a:pos x="connsiteX2" y="connsiteY2"/>
              </a:cxn>
              <a:cxn ang="0">
                <a:pos x="connsiteX3" y="connsiteY3"/>
              </a:cxn>
            </a:cxnLst>
            <a:rect l="l" t="t" r="r" b="b"/>
            <a:pathLst>
              <a:path w="8906617" h="5861008">
                <a:moveTo>
                  <a:pt x="0" y="0"/>
                </a:moveTo>
                <a:lnTo>
                  <a:pt x="8906617" y="0"/>
                </a:lnTo>
                <a:lnTo>
                  <a:pt x="8906617" y="2815398"/>
                </a:lnTo>
                <a:lnTo>
                  <a:pt x="5861007" y="586100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632398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070429"/>
            <a:ext cx="4586514" cy="4717143"/>
          </a:xfrm>
          <a:custGeom>
            <a:avLst/>
            <a:gdLst>
              <a:gd name="connsiteX0" fmla="*/ 0 w 4586514"/>
              <a:gd name="connsiteY0" fmla="*/ 0 h 4717143"/>
              <a:gd name="connsiteX1" fmla="*/ 4586514 w 4586514"/>
              <a:gd name="connsiteY1" fmla="*/ 0 h 4717143"/>
              <a:gd name="connsiteX2" fmla="*/ 4586514 w 4586514"/>
              <a:gd name="connsiteY2" fmla="*/ 4717143 h 4717143"/>
              <a:gd name="connsiteX3" fmla="*/ 0 w 4586514"/>
              <a:gd name="connsiteY3" fmla="*/ 4717143 h 4717143"/>
            </a:gdLst>
            <a:ahLst/>
            <a:cxnLst>
              <a:cxn ang="0">
                <a:pos x="connsiteX0" y="connsiteY0"/>
              </a:cxn>
              <a:cxn ang="0">
                <a:pos x="connsiteX1" y="connsiteY1"/>
              </a:cxn>
              <a:cxn ang="0">
                <a:pos x="connsiteX2" y="connsiteY2"/>
              </a:cxn>
              <a:cxn ang="0">
                <a:pos x="connsiteX3" y="connsiteY3"/>
              </a:cxn>
            </a:cxnLst>
            <a:rect l="l" t="t" r="r" b="b"/>
            <a:pathLst>
              <a:path w="4586514" h="4717143">
                <a:moveTo>
                  <a:pt x="0" y="0"/>
                </a:moveTo>
                <a:lnTo>
                  <a:pt x="4586514" y="0"/>
                </a:lnTo>
                <a:lnTo>
                  <a:pt x="4586514" y="4717143"/>
                </a:lnTo>
                <a:lnTo>
                  <a:pt x="0" y="4717143"/>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029101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
            <a:ext cx="12192000" cy="4454013"/>
          </a:xfrm>
          <a:custGeom>
            <a:avLst/>
            <a:gdLst>
              <a:gd name="connsiteX0" fmla="*/ 0 w 12192000"/>
              <a:gd name="connsiteY0" fmla="*/ 0 h 4454013"/>
              <a:gd name="connsiteX1" fmla="*/ 12192000 w 12192000"/>
              <a:gd name="connsiteY1" fmla="*/ 0 h 4454013"/>
              <a:gd name="connsiteX2" fmla="*/ 12192000 w 12192000"/>
              <a:gd name="connsiteY2" fmla="*/ 4454013 h 4454013"/>
              <a:gd name="connsiteX3" fmla="*/ 0 w 12192000"/>
              <a:gd name="connsiteY3" fmla="*/ 4454013 h 4454013"/>
            </a:gdLst>
            <a:ahLst/>
            <a:cxnLst>
              <a:cxn ang="0">
                <a:pos x="connsiteX0" y="connsiteY0"/>
              </a:cxn>
              <a:cxn ang="0">
                <a:pos x="connsiteX1" y="connsiteY1"/>
              </a:cxn>
              <a:cxn ang="0">
                <a:pos x="connsiteX2" y="connsiteY2"/>
              </a:cxn>
              <a:cxn ang="0">
                <a:pos x="connsiteX3" y="connsiteY3"/>
              </a:cxn>
            </a:cxnLst>
            <a:rect l="l" t="t" r="r" b="b"/>
            <a:pathLst>
              <a:path w="12192000" h="4454013">
                <a:moveTo>
                  <a:pt x="0" y="0"/>
                </a:moveTo>
                <a:lnTo>
                  <a:pt x="12192000" y="0"/>
                </a:lnTo>
                <a:lnTo>
                  <a:pt x="12192000" y="4454013"/>
                </a:lnTo>
                <a:lnTo>
                  <a:pt x="0" y="4454013"/>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356170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68289" y="1167575"/>
            <a:ext cx="4631614" cy="4631613"/>
          </a:xfrm>
          <a:custGeom>
            <a:avLst/>
            <a:gdLst>
              <a:gd name="connsiteX0" fmla="*/ 4631614 w 4631614"/>
              <a:gd name="connsiteY0" fmla="*/ 0 h 4631613"/>
              <a:gd name="connsiteX1" fmla="*/ 3400425 w 4631614"/>
              <a:gd name="connsiteY1" fmla="*/ 4631613 h 4631613"/>
              <a:gd name="connsiteX2" fmla="*/ 0 w 4631614"/>
              <a:gd name="connsiteY2" fmla="*/ 1231188 h 4631613"/>
            </a:gdLst>
            <a:ahLst/>
            <a:cxnLst>
              <a:cxn ang="0">
                <a:pos x="connsiteX0" y="connsiteY0"/>
              </a:cxn>
              <a:cxn ang="0">
                <a:pos x="connsiteX1" y="connsiteY1"/>
              </a:cxn>
              <a:cxn ang="0">
                <a:pos x="connsiteX2" y="connsiteY2"/>
              </a:cxn>
            </a:cxnLst>
            <a:rect l="l" t="t" r="r" b="b"/>
            <a:pathLst>
              <a:path w="4631614" h="4631613">
                <a:moveTo>
                  <a:pt x="4631614" y="0"/>
                </a:moveTo>
                <a:lnTo>
                  <a:pt x="3400425" y="4631613"/>
                </a:lnTo>
                <a:lnTo>
                  <a:pt x="0" y="1231188"/>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81619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696200" y="1"/>
            <a:ext cx="4495800" cy="6857999"/>
          </a:xfrm>
          <a:custGeom>
            <a:avLst/>
            <a:gdLst>
              <a:gd name="connsiteX0" fmla="*/ 0 w 4495800"/>
              <a:gd name="connsiteY0" fmla="*/ 0 h 6857999"/>
              <a:gd name="connsiteX1" fmla="*/ 4495800 w 4495800"/>
              <a:gd name="connsiteY1" fmla="*/ 0 h 6857999"/>
              <a:gd name="connsiteX2" fmla="*/ 4495800 w 4495800"/>
              <a:gd name="connsiteY2" fmla="*/ 6857999 h 6857999"/>
              <a:gd name="connsiteX3" fmla="*/ 0 w 44958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495800" h="6857999">
                <a:moveTo>
                  <a:pt x="0" y="0"/>
                </a:moveTo>
                <a:lnTo>
                  <a:pt x="4495800" y="0"/>
                </a:lnTo>
                <a:lnTo>
                  <a:pt x="4495800" y="6857999"/>
                </a:lnTo>
                <a:lnTo>
                  <a:pt x="0" y="6857999"/>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446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0F2607-C4E9-499C-B293-95C2B011564E}"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2442501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67400" y="1"/>
            <a:ext cx="5829300" cy="6857999"/>
          </a:xfrm>
          <a:custGeom>
            <a:avLst/>
            <a:gdLst>
              <a:gd name="connsiteX0" fmla="*/ 1685950 w 5829300"/>
              <a:gd name="connsiteY0" fmla="*/ 0 h 6857999"/>
              <a:gd name="connsiteX1" fmla="*/ 5829300 w 5829300"/>
              <a:gd name="connsiteY1" fmla="*/ 0 h 6857999"/>
              <a:gd name="connsiteX2" fmla="*/ 4143350 w 5829300"/>
              <a:gd name="connsiteY2" fmla="*/ 6857999 h 6857999"/>
              <a:gd name="connsiteX3" fmla="*/ 0 w 58293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829300" h="6857999">
                <a:moveTo>
                  <a:pt x="1685950" y="0"/>
                </a:moveTo>
                <a:lnTo>
                  <a:pt x="5829300" y="0"/>
                </a:lnTo>
                <a:lnTo>
                  <a:pt x="4143350" y="6857999"/>
                </a:lnTo>
                <a:lnTo>
                  <a:pt x="0" y="6857999"/>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51840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514351" y="419100"/>
            <a:ext cx="3192399" cy="2800350"/>
          </a:xfrm>
          <a:custGeom>
            <a:avLst/>
            <a:gdLst>
              <a:gd name="connsiteX0" fmla="*/ 852483 w 3192399"/>
              <a:gd name="connsiteY0" fmla="*/ 0 h 2800350"/>
              <a:gd name="connsiteX1" fmla="*/ 3192399 w 3192399"/>
              <a:gd name="connsiteY1" fmla="*/ 0 h 2800350"/>
              <a:gd name="connsiteX2" fmla="*/ 2339916 w 3192399"/>
              <a:gd name="connsiteY2" fmla="*/ 2800350 h 2800350"/>
              <a:gd name="connsiteX3" fmla="*/ 0 w 3192399"/>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3192399" h="2800350">
                <a:moveTo>
                  <a:pt x="852483" y="0"/>
                </a:moveTo>
                <a:lnTo>
                  <a:pt x="3192399" y="0"/>
                </a:lnTo>
                <a:lnTo>
                  <a:pt x="2339916"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6" name="Picture Placeholder 15"/>
          <p:cNvSpPr>
            <a:spLocks noGrp="1"/>
          </p:cNvSpPr>
          <p:nvPr>
            <p:ph type="pic" sz="quarter" idx="11"/>
          </p:nvPr>
        </p:nvSpPr>
        <p:spPr>
          <a:xfrm>
            <a:off x="3352801" y="419100"/>
            <a:ext cx="3192399" cy="2800350"/>
          </a:xfrm>
          <a:custGeom>
            <a:avLst/>
            <a:gdLst>
              <a:gd name="connsiteX0" fmla="*/ 852483 w 3192399"/>
              <a:gd name="connsiteY0" fmla="*/ 0 h 2800350"/>
              <a:gd name="connsiteX1" fmla="*/ 3192399 w 3192399"/>
              <a:gd name="connsiteY1" fmla="*/ 0 h 2800350"/>
              <a:gd name="connsiteX2" fmla="*/ 2339916 w 3192399"/>
              <a:gd name="connsiteY2" fmla="*/ 2800350 h 2800350"/>
              <a:gd name="connsiteX3" fmla="*/ 0 w 3192399"/>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3192399" h="2800350">
                <a:moveTo>
                  <a:pt x="852483" y="0"/>
                </a:moveTo>
                <a:lnTo>
                  <a:pt x="3192399" y="0"/>
                </a:lnTo>
                <a:lnTo>
                  <a:pt x="2339916"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8" name="Picture Placeholder 17"/>
          <p:cNvSpPr>
            <a:spLocks noGrp="1"/>
          </p:cNvSpPr>
          <p:nvPr>
            <p:ph type="pic" sz="quarter" idx="12"/>
          </p:nvPr>
        </p:nvSpPr>
        <p:spPr>
          <a:xfrm>
            <a:off x="3886201" y="3638550"/>
            <a:ext cx="3192399" cy="2800350"/>
          </a:xfrm>
          <a:custGeom>
            <a:avLst/>
            <a:gdLst>
              <a:gd name="connsiteX0" fmla="*/ 852483 w 3192399"/>
              <a:gd name="connsiteY0" fmla="*/ 0 h 2800350"/>
              <a:gd name="connsiteX1" fmla="*/ 3192399 w 3192399"/>
              <a:gd name="connsiteY1" fmla="*/ 0 h 2800350"/>
              <a:gd name="connsiteX2" fmla="*/ 2339916 w 3192399"/>
              <a:gd name="connsiteY2" fmla="*/ 2800350 h 2800350"/>
              <a:gd name="connsiteX3" fmla="*/ 0 w 3192399"/>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3192399" h="2800350">
                <a:moveTo>
                  <a:pt x="852483" y="0"/>
                </a:moveTo>
                <a:lnTo>
                  <a:pt x="3192399" y="0"/>
                </a:lnTo>
                <a:lnTo>
                  <a:pt x="2339916"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7" name="Picture Placeholder 16"/>
          <p:cNvSpPr>
            <a:spLocks noGrp="1"/>
          </p:cNvSpPr>
          <p:nvPr>
            <p:ph type="pic" sz="quarter" idx="13"/>
          </p:nvPr>
        </p:nvSpPr>
        <p:spPr>
          <a:xfrm>
            <a:off x="1047751" y="3638550"/>
            <a:ext cx="3192399" cy="2800350"/>
          </a:xfrm>
          <a:custGeom>
            <a:avLst/>
            <a:gdLst>
              <a:gd name="connsiteX0" fmla="*/ 852483 w 3192399"/>
              <a:gd name="connsiteY0" fmla="*/ 0 h 2800350"/>
              <a:gd name="connsiteX1" fmla="*/ 3192399 w 3192399"/>
              <a:gd name="connsiteY1" fmla="*/ 0 h 2800350"/>
              <a:gd name="connsiteX2" fmla="*/ 2339916 w 3192399"/>
              <a:gd name="connsiteY2" fmla="*/ 2800350 h 2800350"/>
              <a:gd name="connsiteX3" fmla="*/ 0 w 3192399"/>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3192399" h="2800350">
                <a:moveTo>
                  <a:pt x="852483" y="0"/>
                </a:moveTo>
                <a:lnTo>
                  <a:pt x="3192399" y="0"/>
                </a:lnTo>
                <a:lnTo>
                  <a:pt x="2339916"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210572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4394947" y="1627094"/>
            <a:ext cx="3402106" cy="5230906"/>
          </a:xfrm>
          <a:custGeom>
            <a:avLst/>
            <a:gdLst>
              <a:gd name="connsiteX0" fmla="*/ 0 w 3402106"/>
              <a:gd name="connsiteY0" fmla="*/ 0 h 5230906"/>
              <a:gd name="connsiteX1" fmla="*/ 3402106 w 3402106"/>
              <a:gd name="connsiteY1" fmla="*/ 0 h 5230906"/>
              <a:gd name="connsiteX2" fmla="*/ 3402106 w 3402106"/>
              <a:gd name="connsiteY2" fmla="*/ 5230906 h 5230906"/>
              <a:gd name="connsiteX3" fmla="*/ 0 w 3402106"/>
              <a:gd name="connsiteY3" fmla="*/ 5230906 h 5230906"/>
            </a:gdLst>
            <a:ahLst/>
            <a:cxnLst>
              <a:cxn ang="0">
                <a:pos x="connsiteX0" y="connsiteY0"/>
              </a:cxn>
              <a:cxn ang="0">
                <a:pos x="connsiteX1" y="connsiteY1"/>
              </a:cxn>
              <a:cxn ang="0">
                <a:pos x="connsiteX2" y="connsiteY2"/>
              </a:cxn>
              <a:cxn ang="0">
                <a:pos x="connsiteX3" y="connsiteY3"/>
              </a:cxn>
            </a:cxnLst>
            <a:rect l="l" t="t" r="r" b="b"/>
            <a:pathLst>
              <a:path w="3402106" h="5230906">
                <a:moveTo>
                  <a:pt x="0" y="0"/>
                </a:moveTo>
                <a:lnTo>
                  <a:pt x="3402106" y="0"/>
                </a:lnTo>
                <a:lnTo>
                  <a:pt x="3402106" y="5230906"/>
                </a:lnTo>
                <a:lnTo>
                  <a:pt x="0" y="5230906"/>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877877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441992" y="1915885"/>
            <a:ext cx="2743200" cy="4528457"/>
          </a:xfrm>
          <a:custGeom>
            <a:avLst/>
            <a:gdLst>
              <a:gd name="connsiteX0" fmla="*/ 0 w 2743200"/>
              <a:gd name="connsiteY0" fmla="*/ 0 h 4528457"/>
              <a:gd name="connsiteX1" fmla="*/ 2743200 w 2743200"/>
              <a:gd name="connsiteY1" fmla="*/ 0 h 4528457"/>
              <a:gd name="connsiteX2" fmla="*/ 2743200 w 2743200"/>
              <a:gd name="connsiteY2" fmla="*/ 4528457 h 4528457"/>
              <a:gd name="connsiteX3" fmla="*/ 0 w 2743200"/>
              <a:gd name="connsiteY3" fmla="*/ 4528457 h 4528457"/>
            </a:gdLst>
            <a:ahLst/>
            <a:cxnLst>
              <a:cxn ang="0">
                <a:pos x="connsiteX0" y="connsiteY0"/>
              </a:cxn>
              <a:cxn ang="0">
                <a:pos x="connsiteX1" y="connsiteY1"/>
              </a:cxn>
              <a:cxn ang="0">
                <a:pos x="connsiteX2" y="connsiteY2"/>
              </a:cxn>
              <a:cxn ang="0">
                <a:pos x="connsiteX3" y="connsiteY3"/>
              </a:cxn>
            </a:cxnLst>
            <a:rect l="l" t="t" r="r" b="b"/>
            <a:pathLst>
              <a:path w="2743200" h="4528457">
                <a:moveTo>
                  <a:pt x="0" y="0"/>
                </a:moveTo>
                <a:lnTo>
                  <a:pt x="2743200" y="0"/>
                </a:lnTo>
                <a:lnTo>
                  <a:pt x="2743200" y="4528457"/>
                </a:lnTo>
                <a:lnTo>
                  <a:pt x="0" y="45284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6299200" y="1915885"/>
            <a:ext cx="2743200" cy="4528457"/>
          </a:xfrm>
          <a:custGeom>
            <a:avLst/>
            <a:gdLst>
              <a:gd name="connsiteX0" fmla="*/ 0 w 2743200"/>
              <a:gd name="connsiteY0" fmla="*/ 0 h 4528457"/>
              <a:gd name="connsiteX1" fmla="*/ 2743200 w 2743200"/>
              <a:gd name="connsiteY1" fmla="*/ 0 h 4528457"/>
              <a:gd name="connsiteX2" fmla="*/ 2743200 w 2743200"/>
              <a:gd name="connsiteY2" fmla="*/ 4528457 h 4528457"/>
              <a:gd name="connsiteX3" fmla="*/ 0 w 2743200"/>
              <a:gd name="connsiteY3" fmla="*/ 4528457 h 4528457"/>
            </a:gdLst>
            <a:ahLst/>
            <a:cxnLst>
              <a:cxn ang="0">
                <a:pos x="connsiteX0" y="connsiteY0"/>
              </a:cxn>
              <a:cxn ang="0">
                <a:pos x="connsiteX1" y="connsiteY1"/>
              </a:cxn>
              <a:cxn ang="0">
                <a:pos x="connsiteX2" y="connsiteY2"/>
              </a:cxn>
              <a:cxn ang="0">
                <a:pos x="connsiteX3" y="connsiteY3"/>
              </a:cxn>
            </a:cxnLst>
            <a:rect l="l" t="t" r="r" b="b"/>
            <a:pathLst>
              <a:path w="2743200" h="4528457">
                <a:moveTo>
                  <a:pt x="0" y="0"/>
                </a:moveTo>
                <a:lnTo>
                  <a:pt x="2743200" y="0"/>
                </a:lnTo>
                <a:lnTo>
                  <a:pt x="2743200" y="4528457"/>
                </a:lnTo>
                <a:lnTo>
                  <a:pt x="0" y="4528457"/>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603960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8801100" cy="6858000"/>
          </a:xfrm>
          <a:custGeom>
            <a:avLst/>
            <a:gdLst>
              <a:gd name="connsiteX0" fmla="*/ 0 w 8801100"/>
              <a:gd name="connsiteY0" fmla="*/ 0 h 6858000"/>
              <a:gd name="connsiteX1" fmla="*/ 8801100 w 8801100"/>
              <a:gd name="connsiteY1" fmla="*/ 0 h 6858000"/>
              <a:gd name="connsiteX2" fmla="*/ 8801100 w 8801100"/>
              <a:gd name="connsiteY2" fmla="*/ 6858000 h 6858000"/>
              <a:gd name="connsiteX3" fmla="*/ 0 w 8801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801100" h="6858000">
                <a:moveTo>
                  <a:pt x="0" y="0"/>
                </a:moveTo>
                <a:lnTo>
                  <a:pt x="8801100" y="0"/>
                </a:lnTo>
                <a:lnTo>
                  <a:pt x="88011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410217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6096000" cy="6858000"/>
          </a:xfrm>
          <a:custGeom>
            <a:avLst/>
            <a:gdLst>
              <a:gd name="connsiteX0" fmla="*/ 1524000 w 6096000"/>
              <a:gd name="connsiteY0" fmla="*/ 0 h 6858000"/>
              <a:gd name="connsiteX1" fmla="*/ 6096000 w 6096000"/>
              <a:gd name="connsiteY1" fmla="*/ 0 h 6858000"/>
              <a:gd name="connsiteX2" fmla="*/ 4572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1524000" y="0"/>
                </a:moveTo>
                <a:lnTo>
                  <a:pt x="6096000" y="0"/>
                </a:lnTo>
                <a:lnTo>
                  <a:pt x="45720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59039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6667500" y="457200"/>
            <a:ext cx="5029200" cy="2743200"/>
          </a:xfrm>
          <a:custGeom>
            <a:avLst/>
            <a:gdLst>
              <a:gd name="connsiteX0" fmla="*/ 0 w 5029200"/>
              <a:gd name="connsiteY0" fmla="*/ 0 h 2743200"/>
              <a:gd name="connsiteX1" fmla="*/ 5029200 w 5029200"/>
              <a:gd name="connsiteY1" fmla="*/ 0 h 2743200"/>
              <a:gd name="connsiteX2" fmla="*/ 5029200 w 5029200"/>
              <a:gd name="connsiteY2" fmla="*/ 2743200 h 2743200"/>
              <a:gd name="connsiteX3" fmla="*/ 0 w 5029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5029200" h="2743200">
                <a:moveTo>
                  <a:pt x="0" y="0"/>
                </a:moveTo>
                <a:lnTo>
                  <a:pt x="5029200" y="0"/>
                </a:lnTo>
                <a:lnTo>
                  <a:pt x="5029200" y="2743200"/>
                </a:lnTo>
                <a:lnTo>
                  <a:pt x="0" y="27432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1"/>
          </p:nvPr>
        </p:nvSpPr>
        <p:spPr>
          <a:xfrm>
            <a:off x="3448050" y="3638550"/>
            <a:ext cx="8248650" cy="2743200"/>
          </a:xfrm>
          <a:custGeom>
            <a:avLst/>
            <a:gdLst>
              <a:gd name="connsiteX0" fmla="*/ 0 w 8248650"/>
              <a:gd name="connsiteY0" fmla="*/ 0 h 2743200"/>
              <a:gd name="connsiteX1" fmla="*/ 8248650 w 8248650"/>
              <a:gd name="connsiteY1" fmla="*/ 0 h 2743200"/>
              <a:gd name="connsiteX2" fmla="*/ 8248650 w 8248650"/>
              <a:gd name="connsiteY2" fmla="*/ 2743200 h 2743200"/>
              <a:gd name="connsiteX3" fmla="*/ 0 w 824865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8248650" h="2743200">
                <a:moveTo>
                  <a:pt x="0" y="0"/>
                </a:moveTo>
                <a:lnTo>
                  <a:pt x="8248650" y="0"/>
                </a:lnTo>
                <a:lnTo>
                  <a:pt x="8248650" y="2743200"/>
                </a:lnTo>
                <a:lnTo>
                  <a:pt x="0" y="27432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2" name="Picture Placeholder 11"/>
          <p:cNvSpPr>
            <a:spLocks noGrp="1"/>
          </p:cNvSpPr>
          <p:nvPr>
            <p:ph type="pic" sz="quarter" idx="12"/>
          </p:nvPr>
        </p:nvSpPr>
        <p:spPr>
          <a:xfrm>
            <a:off x="457200" y="3638550"/>
            <a:ext cx="2571750" cy="2743200"/>
          </a:xfrm>
          <a:custGeom>
            <a:avLst/>
            <a:gdLst>
              <a:gd name="connsiteX0" fmla="*/ 0 w 2571750"/>
              <a:gd name="connsiteY0" fmla="*/ 0 h 2743200"/>
              <a:gd name="connsiteX1" fmla="*/ 2571750 w 2571750"/>
              <a:gd name="connsiteY1" fmla="*/ 0 h 2743200"/>
              <a:gd name="connsiteX2" fmla="*/ 2571750 w 2571750"/>
              <a:gd name="connsiteY2" fmla="*/ 2743200 h 2743200"/>
              <a:gd name="connsiteX3" fmla="*/ 0 w 257175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571750" h="2743200">
                <a:moveTo>
                  <a:pt x="0" y="0"/>
                </a:moveTo>
                <a:lnTo>
                  <a:pt x="2571750" y="0"/>
                </a:lnTo>
                <a:lnTo>
                  <a:pt x="2571750" y="2743200"/>
                </a:lnTo>
                <a:lnTo>
                  <a:pt x="0" y="27432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52788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657600" y="0"/>
            <a:ext cx="3638550" cy="6858000"/>
          </a:xfrm>
          <a:custGeom>
            <a:avLst/>
            <a:gdLst>
              <a:gd name="connsiteX0" fmla="*/ 0 w 3638550"/>
              <a:gd name="connsiteY0" fmla="*/ 0 h 6858000"/>
              <a:gd name="connsiteX1" fmla="*/ 3638550 w 3638550"/>
              <a:gd name="connsiteY1" fmla="*/ 0 h 6858000"/>
              <a:gd name="connsiteX2" fmla="*/ 3638550 w 3638550"/>
              <a:gd name="connsiteY2" fmla="*/ 6858000 h 6858000"/>
              <a:gd name="connsiteX3" fmla="*/ 0 w 36385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38550" h="6858000">
                <a:moveTo>
                  <a:pt x="0" y="0"/>
                </a:moveTo>
                <a:lnTo>
                  <a:pt x="3638550" y="0"/>
                </a:lnTo>
                <a:lnTo>
                  <a:pt x="36385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249344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381750" y="0"/>
            <a:ext cx="3657600" cy="3429000"/>
          </a:xfrm>
          <a:custGeom>
            <a:avLst/>
            <a:gdLst>
              <a:gd name="connsiteX0" fmla="*/ 857250 w 3657600"/>
              <a:gd name="connsiteY0" fmla="*/ 0 h 3429000"/>
              <a:gd name="connsiteX1" fmla="*/ 3657600 w 3657600"/>
              <a:gd name="connsiteY1" fmla="*/ 0 h 3429000"/>
              <a:gd name="connsiteX2" fmla="*/ 2800350 w 3657600"/>
              <a:gd name="connsiteY2" fmla="*/ 3429000 h 3429000"/>
              <a:gd name="connsiteX3" fmla="*/ 0 w 36576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657600" h="3429000">
                <a:moveTo>
                  <a:pt x="857250" y="0"/>
                </a:moveTo>
                <a:lnTo>
                  <a:pt x="3657600" y="0"/>
                </a:lnTo>
                <a:lnTo>
                  <a:pt x="2800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7772400" y="3429000"/>
            <a:ext cx="3657600" cy="3429000"/>
          </a:xfrm>
          <a:custGeom>
            <a:avLst/>
            <a:gdLst>
              <a:gd name="connsiteX0" fmla="*/ 857250 w 3657600"/>
              <a:gd name="connsiteY0" fmla="*/ 0 h 3429000"/>
              <a:gd name="connsiteX1" fmla="*/ 3657600 w 3657600"/>
              <a:gd name="connsiteY1" fmla="*/ 0 h 3429000"/>
              <a:gd name="connsiteX2" fmla="*/ 2800350 w 3657600"/>
              <a:gd name="connsiteY2" fmla="*/ 3429000 h 3429000"/>
              <a:gd name="connsiteX3" fmla="*/ 0 w 36576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657600" h="3429000">
                <a:moveTo>
                  <a:pt x="857250" y="0"/>
                </a:moveTo>
                <a:lnTo>
                  <a:pt x="3657600" y="0"/>
                </a:lnTo>
                <a:lnTo>
                  <a:pt x="2800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9611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381000" y="0"/>
            <a:ext cx="3181350" cy="3086100"/>
          </a:xfrm>
          <a:custGeom>
            <a:avLst/>
            <a:gdLst>
              <a:gd name="connsiteX0" fmla="*/ 0 w 3181350"/>
              <a:gd name="connsiteY0" fmla="*/ 0 h 3086100"/>
              <a:gd name="connsiteX1" fmla="*/ 3181350 w 3181350"/>
              <a:gd name="connsiteY1" fmla="*/ 0 h 3086100"/>
              <a:gd name="connsiteX2" fmla="*/ 3181350 w 3181350"/>
              <a:gd name="connsiteY2" fmla="*/ 3086100 h 3086100"/>
              <a:gd name="connsiteX3" fmla="*/ 0 w 3181350"/>
              <a:gd name="connsiteY3" fmla="*/ 3086100 h 3086100"/>
            </a:gdLst>
            <a:ahLst/>
            <a:cxnLst>
              <a:cxn ang="0">
                <a:pos x="connsiteX0" y="connsiteY0"/>
              </a:cxn>
              <a:cxn ang="0">
                <a:pos x="connsiteX1" y="connsiteY1"/>
              </a:cxn>
              <a:cxn ang="0">
                <a:pos x="connsiteX2" y="connsiteY2"/>
              </a:cxn>
              <a:cxn ang="0">
                <a:pos x="connsiteX3" y="connsiteY3"/>
              </a:cxn>
            </a:cxnLst>
            <a:rect l="l" t="t" r="r" b="b"/>
            <a:pathLst>
              <a:path w="3181350" h="3086100">
                <a:moveTo>
                  <a:pt x="0" y="0"/>
                </a:moveTo>
                <a:lnTo>
                  <a:pt x="3181350" y="0"/>
                </a:lnTo>
                <a:lnTo>
                  <a:pt x="3181350" y="3086100"/>
                </a:lnTo>
                <a:lnTo>
                  <a:pt x="0" y="30861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0" name="Picture Placeholder 9"/>
          <p:cNvSpPr>
            <a:spLocks noGrp="1"/>
          </p:cNvSpPr>
          <p:nvPr>
            <p:ph type="pic" sz="quarter" idx="11"/>
          </p:nvPr>
        </p:nvSpPr>
        <p:spPr>
          <a:xfrm>
            <a:off x="3914775" y="2000250"/>
            <a:ext cx="3181350" cy="4857750"/>
          </a:xfrm>
          <a:custGeom>
            <a:avLst/>
            <a:gdLst>
              <a:gd name="connsiteX0" fmla="*/ 0 w 3181350"/>
              <a:gd name="connsiteY0" fmla="*/ 0 h 4857750"/>
              <a:gd name="connsiteX1" fmla="*/ 3181350 w 3181350"/>
              <a:gd name="connsiteY1" fmla="*/ 0 h 4857750"/>
              <a:gd name="connsiteX2" fmla="*/ 3181350 w 3181350"/>
              <a:gd name="connsiteY2" fmla="*/ 4857750 h 4857750"/>
              <a:gd name="connsiteX3" fmla="*/ 0 w 3181350"/>
              <a:gd name="connsiteY3" fmla="*/ 4857750 h 4857750"/>
            </a:gdLst>
            <a:ahLst/>
            <a:cxnLst>
              <a:cxn ang="0">
                <a:pos x="connsiteX0" y="connsiteY0"/>
              </a:cxn>
              <a:cxn ang="0">
                <a:pos x="connsiteX1" y="connsiteY1"/>
              </a:cxn>
              <a:cxn ang="0">
                <a:pos x="connsiteX2" y="connsiteY2"/>
              </a:cxn>
              <a:cxn ang="0">
                <a:pos x="connsiteX3" y="connsiteY3"/>
              </a:cxn>
            </a:cxnLst>
            <a:rect l="l" t="t" r="r" b="b"/>
            <a:pathLst>
              <a:path w="3181350" h="4857750">
                <a:moveTo>
                  <a:pt x="0" y="0"/>
                </a:moveTo>
                <a:lnTo>
                  <a:pt x="3181350" y="0"/>
                </a:lnTo>
                <a:lnTo>
                  <a:pt x="3181350" y="4857750"/>
                </a:lnTo>
                <a:lnTo>
                  <a:pt x="0" y="48577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38477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F2607-C4E9-499C-B293-95C2B011564E}"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1904013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972050" y="0"/>
            <a:ext cx="7219950" cy="6858000"/>
          </a:xfrm>
          <a:custGeom>
            <a:avLst/>
            <a:gdLst>
              <a:gd name="connsiteX0" fmla="*/ 0 w 7219950"/>
              <a:gd name="connsiteY0" fmla="*/ 0 h 6858000"/>
              <a:gd name="connsiteX1" fmla="*/ 7219950 w 7219950"/>
              <a:gd name="connsiteY1" fmla="*/ 0 h 6858000"/>
              <a:gd name="connsiteX2" fmla="*/ 7219950 w 7219950"/>
              <a:gd name="connsiteY2" fmla="*/ 6858000 h 6858000"/>
              <a:gd name="connsiteX3" fmla="*/ 0 w 72199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19950" h="6858000">
                <a:moveTo>
                  <a:pt x="0" y="0"/>
                </a:moveTo>
                <a:lnTo>
                  <a:pt x="7219950" y="0"/>
                </a:lnTo>
                <a:lnTo>
                  <a:pt x="72199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13801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1362075" y="2075543"/>
            <a:ext cx="3833781" cy="2389777"/>
          </a:xfrm>
          <a:custGeom>
            <a:avLst/>
            <a:gdLst>
              <a:gd name="connsiteX0" fmla="*/ 0 w 3181350"/>
              <a:gd name="connsiteY0" fmla="*/ 0 h 3086100"/>
              <a:gd name="connsiteX1" fmla="*/ 3181350 w 3181350"/>
              <a:gd name="connsiteY1" fmla="*/ 0 h 3086100"/>
              <a:gd name="connsiteX2" fmla="*/ 3181350 w 3181350"/>
              <a:gd name="connsiteY2" fmla="*/ 3086100 h 3086100"/>
              <a:gd name="connsiteX3" fmla="*/ 0 w 3181350"/>
              <a:gd name="connsiteY3" fmla="*/ 3086100 h 3086100"/>
            </a:gdLst>
            <a:ahLst/>
            <a:cxnLst>
              <a:cxn ang="0">
                <a:pos x="connsiteX0" y="connsiteY0"/>
              </a:cxn>
              <a:cxn ang="0">
                <a:pos x="connsiteX1" y="connsiteY1"/>
              </a:cxn>
              <a:cxn ang="0">
                <a:pos x="connsiteX2" y="connsiteY2"/>
              </a:cxn>
              <a:cxn ang="0">
                <a:pos x="connsiteX3" y="connsiteY3"/>
              </a:cxn>
            </a:cxnLst>
            <a:rect l="l" t="t" r="r" b="b"/>
            <a:pathLst>
              <a:path w="3181350" h="3086100">
                <a:moveTo>
                  <a:pt x="0" y="0"/>
                </a:moveTo>
                <a:lnTo>
                  <a:pt x="3181350" y="0"/>
                </a:lnTo>
                <a:lnTo>
                  <a:pt x="3181350" y="3086100"/>
                </a:lnTo>
                <a:lnTo>
                  <a:pt x="0" y="30861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213561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7169010" y="1297159"/>
            <a:ext cx="3619404" cy="5560843"/>
          </a:xfrm>
          <a:custGeom>
            <a:avLst/>
            <a:gdLst>
              <a:gd name="connsiteX0" fmla="*/ 415110 w 3619404"/>
              <a:gd name="connsiteY0" fmla="*/ 0 h 5560843"/>
              <a:gd name="connsiteX1" fmla="*/ 817650 w 3619404"/>
              <a:gd name="connsiteY1" fmla="*/ 0 h 5560843"/>
              <a:gd name="connsiteX2" fmla="*/ 817650 w 3619404"/>
              <a:gd name="connsiteY2" fmla="*/ 55603 h 5560843"/>
              <a:gd name="connsiteX3" fmla="*/ 1049606 w 3619404"/>
              <a:gd name="connsiteY3" fmla="*/ 287683 h 5560843"/>
              <a:gd name="connsiteX4" fmla="*/ 2579794 w 3619404"/>
              <a:gd name="connsiteY4" fmla="*/ 287683 h 5560843"/>
              <a:gd name="connsiteX5" fmla="*/ 2811750 w 3619404"/>
              <a:gd name="connsiteY5" fmla="*/ 55603 h 5560843"/>
              <a:gd name="connsiteX6" fmla="*/ 2811750 w 3619404"/>
              <a:gd name="connsiteY6" fmla="*/ 0 h 5560843"/>
              <a:gd name="connsiteX7" fmla="*/ 3204294 w 3619404"/>
              <a:gd name="connsiteY7" fmla="*/ 0 h 5560843"/>
              <a:gd name="connsiteX8" fmla="*/ 3619404 w 3619404"/>
              <a:gd name="connsiteY8" fmla="*/ 415333 h 5560843"/>
              <a:gd name="connsiteX9" fmla="*/ 3619404 w 3619404"/>
              <a:gd name="connsiteY9" fmla="*/ 5560843 h 5560843"/>
              <a:gd name="connsiteX10" fmla="*/ 0 w 3619404"/>
              <a:gd name="connsiteY10" fmla="*/ 5560843 h 5560843"/>
              <a:gd name="connsiteX11" fmla="*/ 0 w 3619404"/>
              <a:gd name="connsiteY11" fmla="*/ 415333 h 5560843"/>
              <a:gd name="connsiteX12" fmla="*/ 415110 w 3619404"/>
              <a:gd name="connsiteY12" fmla="*/ 0 h 556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9404" h="5560843">
                <a:moveTo>
                  <a:pt x="415110" y="0"/>
                </a:moveTo>
                <a:lnTo>
                  <a:pt x="817650" y="0"/>
                </a:lnTo>
                <a:lnTo>
                  <a:pt x="817650" y="55603"/>
                </a:lnTo>
                <a:cubicBezTo>
                  <a:pt x="817650" y="183778"/>
                  <a:pt x="921502" y="287683"/>
                  <a:pt x="1049606" y="287683"/>
                </a:cubicBezTo>
                <a:lnTo>
                  <a:pt x="2579794" y="287683"/>
                </a:lnTo>
                <a:cubicBezTo>
                  <a:pt x="2707900" y="287683"/>
                  <a:pt x="2811750" y="183778"/>
                  <a:pt x="2811750" y="55603"/>
                </a:cubicBezTo>
                <a:lnTo>
                  <a:pt x="2811750" y="0"/>
                </a:lnTo>
                <a:lnTo>
                  <a:pt x="3204294" y="0"/>
                </a:lnTo>
                <a:cubicBezTo>
                  <a:pt x="3433555" y="0"/>
                  <a:pt x="3619404" y="185950"/>
                  <a:pt x="3619404" y="415333"/>
                </a:cubicBezTo>
                <a:lnTo>
                  <a:pt x="3619404" y="5560843"/>
                </a:lnTo>
                <a:lnTo>
                  <a:pt x="0" y="5560843"/>
                </a:lnTo>
                <a:lnTo>
                  <a:pt x="0" y="415333"/>
                </a:lnTo>
                <a:cubicBezTo>
                  <a:pt x="0" y="185950"/>
                  <a:pt x="185851" y="0"/>
                  <a:pt x="415110"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063857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act Informa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85473" y="1216826"/>
            <a:ext cx="8672257" cy="7434609"/>
          </a:xfrm>
          <a:custGeom>
            <a:avLst/>
            <a:gdLst>
              <a:gd name="connsiteX0" fmla="*/ 1471723 w 8672257"/>
              <a:gd name="connsiteY0" fmla="*/ 4966539 h 7434609"/>
              <a:gd name="connsiteX1" fmla="*/ 4282370 w 8672257"/>
              <a:gd name="connsiteY1" fmla="*/ 4966539 h 7434609"/>
              <a:gd name="connsiteX2" fmla="*/ 2877046 w 8672257"/>
              <a:gd name="connsiteY2" fmla="*/ 7434609 h 7434609"/>
              <a:gd name="connsiteX3" fmla="*/ 2952141 w 8672257"/>
              <a:gd name="connsiteY3" fmla="*/ 2488336 h 7434609"/>
              <a:gd name="connsiteX4" fmla="*/ 5762788 w 8672257"/>
              <a:gd name="connsiteY4" fmla="*/ 2488336 h 7434609"/>
              <a:gd name="connsiteX5" fmla="*/ 4357464 w 8672257"/>
              <a:gd name="connsiteY5" fmla="*/ 4956406 h 7434609"/>
              <a:gd name="connsiteX6" fmla="*/ 5808080 w 8672257"/>
              <a:gd name="connsiteY6" fmla="*/ 2468070 h 7434609"/>
              <a:gd name="connsiteX7" fmla="*/ 7213403 w 8672257"/>
              <a:gd name="connsiteY7" fmla="*/ 4936140 h 7434609"/>
              <a:gd name="connsiteX8" fmla="*/ 4402756 w 8672257"/>
              <a:gd name="connsiteY8" fmla="*/ 4936140 h 7434609"/>
              <a:gd name="connsiteX9" fmla="*/ 2870085 w 8672257"/>
              <a:gd name="connsiteY9" fmla="*/ 2468070 h 7434609"/>
              <a:gd name="connsiteX10" fmla="*/ 4275408 w 8672257"/>
              <a:gd name="connsiteY10" fmla="*/ 4936140 h 7434609"/>
              <a:gd name="connsiteX11" fmla="*/ 1464761 w 8672257"/>
              <a:gd name="connsiteY11" fmla="*/ 4936140 h 7434609"/>
              <a:gd name="connsiteX12" fmla="*/ 7266934 w 8672257"/>
              <a:gd name="connsiteY12" fmla="*/ 10133 h 7434609"/>
              <a:gd name="connsiteX13" fmla="*/ 8672257 w 8672257"/>
              <a:gd name="connsiteY13" fmla="*/ 2478203 h 7434609"/>
              <a:gd name="connsiteX14" fmla="*/ 7266933 w 8672257"/>
              <a:gd name="connsiteY14" fmla="*/ 4946273 h 7434609"/>
              <a:gd name="connsiteX15" fmla="*/ 5861610 w 8672257"/>
              <a:gd name="connsiteY15" fmla="*/ 2478203 h 7434609"/>
              <a:gd name="connsiteX16" fmla="*/ 4390782 w 8672257"/>
              <a:gd name="connsiteY16" fmla="*/ 10133 h 7434609"/>
              <a:gd name="connsiteX17" fmla="*/ 7201429 w 8672257"/>
              <a:gd name="connsiteY17" fmla="*/ 10133 h 7434609"/>
              <a:gd name="connsiteX18" fmla="*/ 5796105 w 8672257"/>
              <a:gd name="connsiteY18" fmla="*/ 2478203 h 7434609"/>
              <a:gd name="connsiteX19" fmla="*/ 4349225 w 8672257"/>
              <a:gd name="connsiteY19" fmla="*/ 10133 h 7434609"/>
              <a:gd name="connsiteX20" fmla="*/ 5754548 w 8672257"/>
              <a:gd name="connsiteY20" fmla="*/ 2478203 h 7434609"/>
              <a:gd name="connsiteX21" fmla="*/ 2943901 w 8672257"/>
              <a:gd name="connsiteY21" fmla="*/ 2478203 h 7434609"/>
              <a:gd name="connsiteX22" fmla="*/ 1480647 w 8672257"/>
              <a:gd name="connsiteY22" fmla="*/ 10133 h 7434609"/>
              <a:gd name="connsiteX23" fmla="*/ 4291294 w 8672257"/>
              <a:gd name="connsiteY23" fmla="*/ 10133 h 7434609"/>
              <a:gd name="connsiteX24" fmla="*/ 2885970 w 8672257"/>
              <a:gd name="connsiteY24" fmla="*/ 2478203 h 7434609"/>
              <a:gd name="connsiteX25" fmla="*/ 1405324 w 8672257"/>
              <a:gd name="connsiteY25" fmla="*/ 0 h 7434609"/>
              <a:gd name="connsiteX26" fmla="*/ 2810647 w 8672257"/>
              <a:gd name="connsiteY26" fmla="*/ 2468070 h 7434609"/>
              <a:gd name="connsiteX27" fmla="*/ 0 w 8672257"/>
              <a:gd name="connsiteY27" fmla="*/ 2468070 h 74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72257" h="7434609">
                <a:moveTo>
                  <a:pt x="1471723" y="4966539"/>
                </a:moveTo>
                <a:lnTo>
                  <a:pt x="4282370" y="4966539"/>
                </a:lnTo>
                <a:lnTo>
                  <a:pt x="2877046" y="7434609"/>
                </a:lnTo>
                <a:close/>
                <a:moveTo>
                  <a:pt x="2952141" y="2488336"/>
                </a:moveTo>
                <a:lnTo>
                  <a:pt x="5762788" y="2488336"/>
                </a:lnTo>
                <a:lnTo>
                  <a:pt x="4357464" y="4956406"/>
                </a:lnTo>
                <a:close/>
                <a:moveTo>
                  <a:pt x="5808080" y="2468070"/>
                </a:moveTo>
                <a:lnTo>
                  <a:pt x="7213403" y="4936140"/>
                </a:lnTo>
                <a:lnTo>
                  <a:pt x="4402756" y="4936140"/>
                </a:lnTo>
                <a:close/>
                <a:moveTo>
                  <a:pt x="2870085" y="2468070"/>
                </a:moveTo>
                <a:lnTo>
                  <a:pt x="4275408" y="4936140"/>
                </a:lnTo>
                <a:lnTo>
                  <a:pt x="1464761" y="4936140"/>
                </a:lnTo>
                <a:close/>
                <a:moveTo>
                  <a:pt x="7266934" y="10133"/>
                </a:moveTo>
                <a:lnTo>
                  <a:pt x="8672257" y="2478203"/>
                </a:lnTo>
                <a:lnTo>
                  <a:pt x="7266933" y="4946273"/>
                </a:lnTo>
                <a:lnTo>
                  <a:pt x="5861610" y="2478203"/>
                </a:lnTo>
                <a:close/>
                <a:moveTo>
                  <a:pt x="4390782" y="10133"/>
                </a:moveTo>
                <a:lnTo>
                  <a:pt x="7201429" y="10133"/>
                </a:lnTo>
                <a:lnTo>
                  <a:pt x="5796105" y="2478203"/>
                </a:lnTo>
                <a:close/>
                <a:moveTo>
                  <a:pt x="4349225" y="10133"/>
                </a:moveTo>
                <a:lnTo>
                  <a:pt x="5754548" y="2478203"/>
                </a:lnTo>
                <a:lnTo>
                  <a:pt x="2943901" y="2478203"/>
                </a:lnTo>
                <a:close/>
                <a:moveTo>
                  <a:pt x="1480647" y="10133"/>
                </a:moveTo>
                <a:lnTo>
                  <a:pt x="4291294" y="10133"/>
                </a:lnTo>
                <a:lnTo>
                  <a:pt x="2885970" y="2478203"/>
                </a:lnTo>
                <a:close/>
                <a:moveTo>
                  <a:pt x="1405324" y="0"/>
                </a:moveTo>
                <a:lnTo>
                  <a:pt x="2810647" y="2468070"/>
                </a:lnTo>
                <a:lnTo>
                  <a:pt x="0" y="2468070"/>
                </a:lnTo>
                <a:close/>
              </a:path>
            </a:pathLst>
          </a:custGeom>
          <a:pattFill prst="pct5">
            <a:fgClr>
              <a:schemeClr val="tx1"/>
            </a:fgClr>
            <a:bgClr>
              <a:schemeClr val="bg1"/>
            </a:bgClr>
          </a:pattFill>
        </p:spPr>
        <p:txBody>
          <a:bodyPr wrap="square">
            <a:noAutofit/>
          </a:bodyPr>
          <a:lstStyle/>
          <a:p>
            <a:endParaRPr lang="en-US"/>
          </a:p>
        </p:txBody>
      </p:sp>
      <p:sp>
        <p:nvSpPr>
          <p:cNvPr id="29" name="Slide Number Placeholder 5"/>
          <p:cNvSpPr txBox="1">
            <a:spLocks/>
          </p:cNvSpPr>
          <p:nvPr userDrawn="1"/>
        </p:nvSpPr>
        <p:spPr>
          <a:xfrm>
            <a:off x="10990071" y="662496"/>
            <a:ext cx="731520" cy="36576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lumMod val="50000"/>
                  </a:schemeClr>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EE2C88-6C8F-484D-AF69-578F576B1F44}" type="slidenum">
              <a:rPr lang="en-US" b="1" smtClean="0">
                <a:solidFill>
                  <a:schemeClr val="bg1"/>
                </a:solidFill>
                <a:latin typeface="Source Sans Pro" charset="0"/>
                <a:ea typeface="Source Sans Pro" charset="0"/>
                <a:cs typeface="Source Sans Pro" charset="0"/>
              </a:rPr>
              <a:pPr/>
              <a:t>‹#›</a:t>
            </a:fld>
            <a:endParaRPr lang="en-US" b="1"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573355194"/>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0F2607-C4E9-499C-B293-95C2B011564E}"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2667242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0F2607-C4E9-499C-B293-95C2B011564E}"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92739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0F2607-C4E9-499C-B293-95C2B011564E}"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3869506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F2607-C4E9-499C-B293-95C2B011564E}" type="datetimeFigureOut">
              <a:rPr lang="en-US" smtClean="0"/>
              <a:t>6/30/2020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361219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0F2607-C4E9-499C-B293-95C2B011564E}"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146558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0F2607-C4E9-499C-B293-95C2B011564E}"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2591B-52FF-47E2-AE4D-5440B86604D3}" type="slidenum">
              <a:rPr lang="en-US" smtClean="0"/>
              <a:t>‹#›</a:t>
            </a:fld>
            <a:endParaRPr lang="en-US"/>
          </a:p>
        </p:txBody>
      </p:sp>
    </p:spTree>
    <p:extLst>
      <p:ext uri="{BB962C8B-B14F-4D97-AF65-F5344CB8AC3E}">
        <p14:creationId xmlns:p14="http://schemas.microsoft.com/office/powerpoint/2010/main" val="3090741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F2607-C4E9-499C-B293-95C2B011564E}" type="datetimeFigureOut">
              <a:rPr lang="en-US" smtClean="0"/>
              <a:t>6/30/2020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2591B-52FF-47E2-AE4D-5440B86604D3}" type="slidenum">
              <a:rPr lang="en-US" smtClean="0"/>
              <a:t>‹#›</a:t>
            </a:fld>
            <a:endParaRPr lang="en-US"/>
          </a:p>
        </p:txBody>
      </p:sp>
      <p:pic>
        <p:nvPicPr>
          <p:cNvPr id="7" name="Picture 6">
            <a:extLst>
              <a:ext uri="{FF2B5EF4-FFF2-40B4-BE49-F238E27FC236}">
                <a16:creationId xmlns:a16="http://schemas.microsoft.com/office/drawing/2014/main" id="{D43C72B3-9177-435B-BD3A-EFD1CA89826D}"/>
              </a:ext>
            </a:extLst>
          </p:cNvPr>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9227127" y="6311900"/>
            <a:ext cx="2126673" cy="409413"/>
          </a:xfrm>
          <a:prstGeom prst="rect">
            <a:avLst/>
          </a:prstGeom>
        </p:spPr>
      </p:pic>
    </p:spTree>
    <p:extLst>
      <p:ext uri="{BB962C8B-B14F-4D97-AF65-F5344CB8AC3E}">
        <p14:creationId xmlns:p14="http://schemas.microsoft.com/office/powerpoint/2010/main" val="228965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2" r:id="rId22"/>
    <p:sldLayoutId id="2147483670" r:id="rId23"/>
    <p:sldLayoutId id="2147483673" r:id="rId24"/>
    <p:sldLayoutId id="2147483671"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20.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24.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1.xml"/><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image" Target="../media/image28.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26.xml"/><Relationship Id="rId7" Type="http://schemas.openxmlformats.org/officeDocument/2006/relationships/image" Target="../media/image3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image" Target="../media/image1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6066" y="2006699"/>
            <a:ext cx="9090950" cy="1015663"/>
          </a:xfrm>
          <a:prstGeom prst="rect">
            <a:avLst/>
          </a:prstGeom>
          <a:noFill/>
        </p:spPr>
        <p:txBody>
          <a:bodyPr wrap="none" rtlCol="0">
            <a:spAutoFit/>
          </a:bodyPr>
          <a:lstStyle/>
          <a:p>
            <a:pPr algn="ctr"/>
            <a:r>
              <a:rPr lang="en-US" sz="6000" dirty="0">
                <a:gradFill flip="none" rotWithShape="1">
                  <a:gsLst>
                    <a:gs pos="0">
                      <a:schemeClr val="accent1"/>
                    </a:gs>
                    <a:gs pos="100000">
                      <a:schemeClr val="accent1">
                        <a:lumMod val="50000"/>
                      </a:schemeClr>
                    </a:gs>
                  </a:gsLst>
                  <a:lin ang="2700000" scaled="1"/>
                  <a:tileRect/>
                </a:gradFill>
              </a:rPr>
              <a:t>One Site Does Not Fit All</a:t>
            </a:r>
            <a:endParaRPr lang="en-US" sz="6000" dirty="0">
              <a:solidFill>
                <a:schemeClr val="tx1">
                  <a:lumMod val="85000"/>
                  <a:lumOff val="15000"/>
                </a:schemeClr>
              </a:solidFill>
            </a:endParaRPr>
          </a:p>
        </p:txBody>
      </p:sp>
      <p:sp>
        <p:nvSpPr>
          <p:cNvPr id="3" name="TextBox 2"/>
          <p:cNvSpPr txBox="1"/>
          <p:nvPr/>
        </p:nvSpPr>
        <p:spPr>
          <a:xfrm>
            <a:off x="1886084" y="3186546"/>
            <a:ext cx="8450903" cy="461665"/>
          </a:xfrm>
          <a:prstGeom prst="rect">
            <a:avLst/>
          </a:prstGeom>
          <a:noFill/>
        </p:spPr>
        <p:txBody>
          <a:bodyPr wrap="none" rtlCol="0">
            <a:spAutoFit/>
          </a:bodyPr>
          <a:lstStyle/>
          <a:p>
            <a:pPr algn="ctr"/>
            <a:r>
              <a:rPr lang="en-US" sz="2400" b="1" dirty="0"/>
              <a:t>Designing a COVID-19 Response Plan to Fit Your Needs</a:t>
            </a:r>
          </a:p>
        </p:txBody>
      </p:sp>
      <p:sp>
        <p:nvSpPr>
          <p:cNvPr id="4" name="Rectangle 3"/>
          <p:cNvSpPr/>
          <p:nvPr/>
        </p:nvSpPr>
        <p:spPr>
          <a:xfrm>
            <a:off x="4964907" y="3812395"/>
            <a:ext cx="2293257" cy="45719"/>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7E843473-DE57-4B5E-A2A2-131B126B0D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822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7F5612B-1ADF-404B-83D6-CA0AE00BFB01}"/>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5615" r="15615"/>
          <a:stretch/>
        </p:blipFill>
        <p:spPr>
          <a:xfrm>
            <a:off x="-8985" y="-33609"/>
            <a:ext cx="3181350" cy="3086100"/>
          </a:xfrm>
        </p:spPr>
      </p:pic>
      <p:sp>
        <p:nvSpPr>
          <p:cNvPr id="6" name="Rectangle 5">
            <a:extLst>
              <a:ext uri="{FF2B5EF4-FFF2-40B4-BE49-F238E27FC236}">
                <a16:creationId xmlns:a16="http://schemas.microsoft.com/office/drawing/2014/main" id="{D881F41B-10BB-4F4F-9410-7CB87F9AD646}"/>
              </a:ext>
            </a:extLst>
          </p:cNvPr>
          <p:cNvSpPr/>
          <p:nvPr/>
        </p:nvSpPr>
        <p:spPr>
          <a:xfrm>
            <a:off x="6863109" y="1788402"/>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90C5AE6-CFCC-471C-8117-4F46D65BC54D}"/>
              </a:ext>
            </a:extLst>
          </p:cNvPr>
          <p:cNvSpPr txBox="1"/>
          <p:nvPr/>
        </p:nvSpPr>
        <p:spPr>
          <a:xfrm>
            <a:off x="6757254" y="311074"/>
            <a:ext cx="4800338" cy="1477328"/>
          </a:xfrm>
          <a:prstGeom prst="rect">
            <a:avLst/>
          </a:prstGeom>
          <a:noFill/>
        </p:spPr>
        <p:txBody>
          <a:bodyPr wrap="squar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Applying </a:t>
            </a:r>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Agency Health Recommendations </a:t>
            </a:r>
            <a:r>
              <a:rPr lang="en-US" sz="3000" dirty="0">
                <a:latin typeface="Open Sans" panose="020B0606030504020204" pitchFamily="34" charset="0"/>
                <a:ea typeface="Open Sans" panose="020B0606030504020204" pitchFamily="34" charset="0"/>
                <a:cs typeface="Open Sans" panose="020B0606030504020204" pitchFamily="34" charset="0"/>
              </a:rPr>
              <a:t>to Business</a:t>
            </a:r>
          </a:p>
        </p:txBody>
      </p:sp>
      <p:sp>
        <p:nvSpPr>
          <p:cNvPr id="13" name="Rectangle 12">
            <a:extLst>
              <a:ext uri="{FF2B5EF4-FFF2-40B4-BE49-F238E27FC236}">
                <a16:creationId xmlns:a16="http://schemas.microsoft.com/office/drawing/2014/main" id="{07AAE66B-1A70-4DA1-A8D1-8548E2821CF4}"/>
              </a:ext>
            </a:extLst>
          </p:cNvPr>
          <p:cNvSpPr/>
          <p:nvPr/>
        </p:nvSpPr>
        <p:spPr>
          <a:xfrm>
            <a:off x="7057994" y="1872494"/>
            <a:ext cx="4916888" cy="3854260"/>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CDC Guidance </a:t>
            </a:r>
          </a:p>
          <a:p>
            <a:pPr marL="742950" lvl="1" indent="-285750">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General Health Recommendations for daily life</a:t>
            </a:r>
          </a:p>
          <a:p>
            <a:pPr marL="742950" lvl="1" indent="-285750">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Workplace Health Recommendations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OSHA Guidance</a:t>
            </a:r>
          </a:p>
          <a:p>
            <a:pPr marL="742950" lvl="1" indent="-285750">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No COVID-specific OSHA standards</a:t>
            </a:r>
          </a:p>
          <a:p>
            <a:pPr marL="742950" lvl="1" indent="-285750">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Workplace preparedness planning</a:t>
            </a:r>
          </a:p>
          <a:p>
            <a:pPr marL="742950" lvl="1" indent="-285750">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Hazard recognition and assessment</a:t>
            </a:r>
          </a:p>
          <a:p>
            <a:pPr>
              <a:lnSpc>
                <a:spcPct val="150000"/>
              </a:lnSpc>
              <a:spcBef>
                <a:spcPts val="1000"/>
              </a:spcBef>
              <a:buClr>
                <a:srgbClr val="1F497D"/>
              </a:buCl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Placeholder 2">
            <a:extLst>
              <a:ext uri="{FF2B5EF4-FFF2-40B4-BE49-F238E27FC236}">
                <a16:creationId xmlns:a16="http://schemas.microsoft.com/office/drawing/2014/main" id="{1B9C3676-667B-43B5-9EF4-86DDC4B8A3CB}"/>
              </a:ext>
            </a:extLst>
          </p:cNvPr>
          <p:cNvPicPr>
            <a:picLocks noGrp="1" noChangeAspect="1"/>
          </p:cNvPicPr>
          <p:nvPr>
            <p:ph type="pic" sz="quarter" idx="11"/>
          </p:nvPr>
        </p:nvPicPr>
        <p:blipFill rotWithShape="1">
          <a:blip r:embed="rId5" cstate="print">
            <a:extLst>
              <a:ext uri="{28A0092B-C50C-407E-A947-70E740481C1C}">
                <a14:useLocalDpi xmlns:a14="http://schemas.microsoft.com/office/drawing/2010/main" val="0"/>
              </a:ext>
            </a:extLst>
          </a:blip>
          <a:srcRect l="32148" r="20798"/>
          <a:stretch/>
        </p:blipFill>
        <p:spPr>
          <a:xfrm>
            <a:off x="3189288" y="2000250"/>
            <a:ext cx="3427412" cy="4857750"/>
          </a:xfrm>
        </p:spPr>
      </p:pic>
      <p:pic>
        <p:nvPicPr>
          <p:cNvPr id="10" name="Audio 9">
            <a:hlinkClick r:id="" action="ppaction://media"/>
            <a:extLst>
              <a:ext uri="{FF2B5EF4-FFF2-40B4-BE49-F238E27FC236}">
                <a16:creationId xmlns:a16="http://schemas.microsoft.com/office/drawing/2014/main" id="{253302EF-B59C-48D1-9FCC-E15F8874B4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282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109322" y="1270145"/>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016856" y="741698"/>
            <a:ext cx="3805238"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0" scaled="1"/>
                </a:gradFill>
                <a:latin typeface="Open Sans" panose="020B0606030504020204" pitchFamily="34" charset="0"/>
                <a:ea typeface="Open Sans" panose="020B0606030504020204" pitchFamily="34" charset="0"/>
                <a:cs typeface="Open Sans" panose="020B0606030504020204" pitchFamily="34" charset="0"/>
              </a:rPr>
              <a:t>Hazard </a:t>
            </a:r>
            <a:r>
              <a:rPr lang="en-US" sz="3000" dirty="0">
                <a:latin typeface="Open Sans" panose="020B0606030504020204" pitchFamily="34" charset="0"/>
                <a:ea typeface="Open Sans" panose="020B0606030504020204" pitchFamily="34" charset="0"/>
                <a:cs typeface="Open Sans" panose="020B0606030504020204" pitchFamily="34" charset="0"/>
              </a:rPr>
              <a:t>Assessment</a:t>
            </a:r>
          </a:p>
        </p:txBody>
      </p:sp>
      <p:sp>
        <p:nvSpPr>
          <p:cNvPr id="12" name="Rectangle 11"/>
          <p:cNvSpPr/>
          <p:nvPr/>
        </p:nvSpPr>
        <p:spPr>
          <a:xfrm>
            <a:off x="6210307" y="1475778"/>
            <a:ext cx="5614930" cy="2125582"/>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Department/Area Specific</a:t>
            </a:r>
            <a:endParaRPr lang="en-US" b="1"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lnSpc>
                <a:spcPct val="150000"/>
              </a:lnSpc>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Physical (social) distancing</a:t>
            </a:r>
          </a:p>
          <a:p>
            <a:pPr marL="742950" lvl="1" indent="-285750">
              <a:lnSpc>
                <a:spcPct val="150000"/>
              </a:lnSpc>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Personal hygiene/cleaning and disinfecting protocols</a:t>
            </a:r>
          </a:p>
          <a:p>
            <a:pPr marL="742950" lvl="1" indent="-285750">
              <a:lnSpc>
                <a:spcPct val="150000"/>
              </a:lnSpc>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Current PPE in-use</a:t>
            </a:r>
          </a:p>
        </p:txBody>
      </p:sp>
      <p:pic>
        <p:nvPicPr>
          <p:cNvPr id="7" name="Picture 6">
            <a:extLst>
              <a:ext uri="{FF2B5EF4-FFF2-40B4-BE49-F238E27FC236}">
                <a16:creationId xmlns:a16="http://schemas.microsoft.com/office/drawing/2014/main" id="{25A2CB6C-5A85-488A-B5F5-7B1BFF8EF1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289"/>
          <a:stretch/>
        </p:blipFill>
        <p:spPr>
          <a:xfrm>
            <a:off x="0" y="0"/>
            <a:ext cx="4604382" cy="6858000"/>
          </a:xfrm>
          <a:prstGeom prst="rect">
            <a:avLst/>
          </a:prstGeom>
        </p:spPr>
      </p:pic>
      <p:pic>
        <p:nvPicPr>
          <p:cNvPr id="5" name="Audio 4">
            <a:hlinkClick r:id="" action="ppaction://media"/>
            <a:extLst>
              <a:ext uri="{FF2B5EF4-FFF2-40B4-BE49-F238E27FC236}">
                <a16:creationId xmlns:a16="http://schemas.microsoft.com/office/drawing/2014/main" id="{5A470F2B-DD77-4F11-9E73-0D777DC653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183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662A082-2F46-4D8D-B100-D263B46F9611}"/>
              </a:ext>
            </a:extLst>
          </p:cNvPr>
          <p:cNvCxnSpPr>
            <a:cxnSpLocks/>
          </p:cNvCxnSpPr>
          <p:nvPr/>
        </p:nvCxnSpPr>
        <p:spPr>
          <a:xfrm flipV="1">
            <a:off x="3897481" y="1033760"/>
            <a:ext cx="3759200" cy="519841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1D49277-694E-4B46-804D-CBA9107A7EB6}"/>
              </a:ext>
            </a:extLst>
          </p:cNvPr>
          <p:cNvSpPr/>
          <p:nvPr/>
        </p:nvSpPr>
        <p:spPr>
          <a:xfrm>
            <a:off x="936939" y="842838"/>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schemeClr>
              </a:solidFill>
            </a:endParaRPr>
          </a:p>
        </p:txBody>
      </p:sp>
      <p:sp>
        <p:nvSpPr>
          <p:cNvPr id="7" name="TextBox 6">
            <a:extLst>
              <a:ext uri="{FF2B5EF4-FFF2-40B4-BE49-F238E27FC236}">
                <a16:creationId xmlns:a16="http://schemas.microsoft.com/office/drawing/2014/main" id="{805D79ED-616F-4D97-91D8-1C2DBB9CFFCF}"/>
              </a:ext>
            </a:extLst>
          </p:cNvPr>
          <p:cNvSpPr txBox="1"/>
          <p:nvPr/>
        </p:nvSpPr>
        <p:spPr>
          <a:xfrm>
            <a:off x="844472" y="316827"/>
            <a:ext cx="5759527"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0" scaled="1"/>
                </a:gradFill>
                <a:latin typeface="Open Sans" panose="020B0606030504020204" pitchFamily="34" charset="0"/>
                <a:ea typeface="Open Sans" panose="020B0606030504020204" pitchFamily="34" charset="0"/>
                <a:cs typeface="Open Sans" panose="020B0606030504020204" pitchFamily="34" charset="0"/>
              </a:rPr>
              <a:t>Hierarchy </a:t>
            </a:r>
            <a:r>
              <a:rPr lang="en-US" sz="3000" dirty="0">
                <a:latin typeface="Open Sans" panose="020B0606030504020204" pitchFamily="34" charset="0"/>
                <a:ea typeface="Open Sans" panose="020B0606030504020204" pitchFamily="34" charset="0"/>
                <a:cs typeface="Open Sans" panose="020B0606030504020204" pitchFamily="34" charset="0"/>
              </a:rPr>
              <a:t>of Controls</a:t>
            </a:r>
          </a:p>
        </p:txBody>
      </p:sp>
      <p:pic>
        <p:nvPicPr>
          <p:cNvPr id="13" name="Audio 12">
            <a:hlinkClick r:id="" action="ppaction://media"/>
            <a:extLst>
              <a:ext uri="{FF2B5EF4-FFF2-40B4-BE49-F238E27FC236}">
                <a16:creationId xmlns:a16="http://schemas.microsoft.com/office/drawing/2014/main" id="{96E0A83F-FA61-4F80-A2AD-9BBFC1FAC4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pic>
        <p:nvPicPr>
          <p:cNvPr id="3" name="Picture 2">
            <a:extLst>
              <a:ext uri="{FF2B5EF4-FFF2-40B4-BE49-F238E27FC236}">
                <a16:creationId xmlns:a16="http://schemas.microsoft.com/office/drawing/2014/main" id="{A397402A-1B75-4BC0-840F-A6F4408464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011" b="17018"/>
          <a:stretch/>
        </p:blipFill>
        <p:spPr>
          <a:xfrm>
            <a:off x="188493" y="910412"/>
            <a:ext cx="11662612" cy="5770535"/>
          </a:xfrm>
          <a:prstGeom prst="rect">
            <a:avLst/>
          </a:prstGeom>
        </p:spPr>
      </p:pic>
    </p:spTree>
    <p:extLst>
      <p:ext uri="{BB962C8B-B14F-4D97-AF65-F5344CB8AC3E}">
        <p14:creationId xmlns:p14="http://schemas.microsoft.com/office/powerpoint/2010/main" val="240531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802278" y="1287967"/>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713233" y="749808"/>
            <a:ext cx="4122928"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Manufacturing </a:t>
            </a:r>
            <a:r>
              <a:rPr lang="en-US" sz="3000" dirty="0">
                <a:latin typeface="Open Sans" panose="020B0606030504020204" pitchFamily="34" charset="0"/>
                <a:ea typeface="Open Sans" panose="020B0606030504020204" pitchFamily="34" charset="0"/>
                <a:cs typeface="Open Sans" panose="020B0606030504020204" pitchFamily="34" charset="0"/>
              </a:rPr>
              <a:t>Areas</a:t>
            </a:r>
          </a:p>
        </p:txBody>
      </p:sp>
      <p:sp>
        <p:nvSpPr>
          <p:cNvPr id="65" name="Rectangle 64"/>
          <p:cNvSpPr/>
          <p:nvPr/>
        </p:nvSpPr>
        <p:spPr>
          <a:xfrm>
            <a:off x="955283" y="1370721"/>
            <a:ext cx="5382768" cy="1551066"/>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Installation of Barriers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Difficulties Hearing</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Face Coverings</a:t>
            </a:r>
          </a:p>
        </p:txBody>
      </p:sp>
      <p:pic>
        <p:nvPicPr>
          <p:cNvPr id="20" name="Picture Placeholder 19">
            <a:extLst>
              <a:ext uri="{FF2B5EF4-FFF2-40B4-BE49-F238E27FC236}">
                <a16:creationId xmlns:a16="http://schemas.microsoft.com/office/drawing/2014/main" id="{FE389B93-A02E-4ECE-AAFC-0A66F945B4DE}"/>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9091" b="9091"/>
          <a:stretch/>
        </p:blipFill>
        <p:spPr/>
      </p:pic>
      <p:pic>
        <p:nvPicPr>
          <p:cNvPr id="24" name="Picture Placeholder 23">
            <a:extLst>
              <a:ext uri="{FF2B5EF4-FFF2-40B4-BE49-F238E27FC236}">
                <a16:creationId xmlns:a16="http://schemas.microsoft.com/office/drawing/2014/main" id="{0F8FDE47-DE81-4B79-A16F-E44F84C8B155}"/>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t="25052" b="25052"/>
          <a:stretch>
            <a:fillRect/>
          </a:stretch>
        </p:blipFill>
        <p:spPr>
          <a:xfrm>
            <a:off x="3448050" y="3506346"/>
            <a:ext cx="8248650" cy="2743200"/>
          </a:xfrm>
        </p:spPr>
      </p:pic>
      <p:pic>
        <p:nvPicPr>
          <p:cNvPr id="26" name="Picture Placeholder 25">
            <a:extLst>
              <a:ext uri="{FF2B5EF4-FFF2-40B4-BE49-F238E27FC236}">
                <a16:creationId xmlns:a16="http://schemas.microsoft.com/office/drawing/2014/main" id="{D0128D5C-BC81-4513-B358-F6E442BEB04E}"/>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l="18750" r="18750"/>
          <a:stretch>
            <a:fillRect/>
          </a:stretch>
        </p:blipFill>
        <p:spPr>
          <a:xfrm>
            <a:off x="457200" y="3506346"/>
            <a:ext cx="2571750" cy="2743200"/>
          </a:xfrm>
        </p:spPr>
      </p:pic>
      <p:pic>
        <p:nvPicPr>
          <p:cNvPr id="6" name="Audio 5">
            <a:hlinkClick r:id="" action="ppaction://media"/>
            <a:extLst>
              <a:ext uri="{FF2B5EF4-FFF2-40B4-BE49-F238E27FC236}">
                <a16:creationId xmlns:a16="http://schemas.microsoft.com/office/drawing/2014/main" id="{D6965CE1-2060-4CD4-A51C-0B84F41F4A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0130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802278" y="1294691"/>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713232" y="749808"/>
            <a:ext cx="5504687"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In-House </a:t>
            </a:r>
            <a:r>
              <a:rPr lang="en-US" sz="3000" dirty="0">
                <a:latin typeface="Open Sans" panose="020B0606030504020204" pitchFamily="34" charset="0"/>
                <a:ea typeface="Open Sans" panose="020B0606030504020204" pitchFamily="34" charset="0"/>
                <a:cs typeface="Open Sans" panose="020B0606030504020204" pitchFamily="34" charset="0"/>
              </a:rPr>
              <a:t>Disinfecting</a:t>
            </a:r>
          </a:p>
        </p:txBody>
      </p:sp>
      <p:sp>
        <p:nvSpPr>
          <p:cNvPr id="65" name="Rectangle 64"/>
          <p:cNvSpPr/>
          <p:nvPr/>
        </p:nvSpPr>
        <p:spPr>
          <a:xfrm>
            <a:off x="968733" y="1437962"/>
            <a:ext cx="5382768" cy="3182281"/>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Cost savings and increased frequency</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OSHA Regulations</a:t>
            </a:r>
          </a:p>
          <a:p>
            <a:pPr marL="742950" lvl="1"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Respiratory protection</a:t>
            </a:r>
          </a:p>
          <a:p>
            <a:pPr marL="742950" lvl="1"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Hazard communication</a:t>
            </a:r>
          </a:p>
          <a:p>
            <a:pPr marL="742950" lvl="1"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PPE Hazard assessment</a:t>
            </a:r>
          </a:p>
          <a:p>
            <a:pPr marL="742950" lvl="1"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Chemical Storage</a:t>
            </a:r>
          </a:p>
        </p:txBody>
      </p:sp>
      <p:pic>
        <p:nvPicPr>
          <p:cNvPr id="6" name="Picture Placeholder 5">
            <a:extLst>
              <a:ext uri="{FF2B5EF4-FFF2-40B4-BE49-F238E27FC236}">
                <a16:creationId xmlns:a16="http://schemas.microsoft.com/office/drawing/2014/main" id="{71267DDF-DB66-45C9-8581-58ADEF4C3B0D}"/>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28148" r="28148"/>
          <a:stretch>
            <a:fillRect/>
          </a:stretch>
        </p:blipFill>
        <p:spPr/>
      </p:pic>
      <p:pic>
        <p:nvPicPr>
          <p:cNvPr id="3" name="Audio 2">
            <a:hlinkClick r:id="" action="ppaction://media"/>
            <a:extLst>
              <a:ext uri="{FF2B5EF4-FFF2-40B4-BE49-F238E27FC236}">
                <a16:creationId xmlns:a16="http://schemas.microsoft.com/office/drawing/2014/main" id="{14CFFA59-4E97-411C-B851-9BC2478838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6054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79322" y="1297037"/>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282976" y="741698"/>
            <a:ext cx="3805238"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0" scaled="1"/>
                </a:gradFill>
                <a:latin typeface="Open Sans" panose="020B0606030504020204" pitchFamily="34" charset="0"/>
                <a:ea typeface="Open Sans" panose="020B0606030504020204" pitchFamily="34" charset="0"/>
                <a:cs typeface="Open Sans" panose="020B0606030504020204" pitchFamily="34" charset="0"/>
              </a:rPr>
              <a:t>Shared </a:t>
            </a:r>
            <a:r>
              <a:rPr lang="en-US" sz="3000" dirty="0">
                <a:latin typeface="Open Sans" panose="020B0606030504020204" pitchFamily="34" charset="0"/>
                <a:ea typeface="Open Sans" panose="020B0606030504020204" pitchFamily="34" charset="0"/>
                <a:cs typeface="Open Sans" panose="020B0606030504020204" pitchFamily="34" charset="0"/>
              </a:rPr>
              <a:t>Spaces</a:t>
            </a:r>
          </a:p>
        </p:txBody>
      </p:sp>
      <p:sp>
        <p:nvSpPr>
          <p:cNvPr id="12" name="Rectangle 11"/>
          <p:cNvSpPr/>
          <p:nvPr/>
        </p:nvSpPr>
        <p:spPr>
          <a:xfrm>
            <a:off x="7450820" y="1468764"/>
            <a:ext cx="4449368" cy="3182281"/>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Office areas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Conference rooms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Break room/coffee stations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Smoking areas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Time clock</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Elevator</a:t>
            </a:r>
          </a:p>
        </p:txBody>
      </p:sp>
      <p:pic>
        <p:nvPicPr>
          <p:cNvPr id="7" name="Picture Placeholder 6">
            <a:extLst>
              <a:ext uri="{FF2B5EF4-FFF2-40B4-BE49-F238E27FC236}">
                <a16:creationId xmlns:a16="http://schemas.microsoft.com/office/drawing/2014/main" id="{E5A71028-C886-432F-8B14-CCC0E69355CA}"/>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3217" r="3217"/>
          <a:stretch/>
        </p:blipFill>
        <p:spPr/>
      </p:pic>
      <p:pic>
        <p:nvPicPr>
          <p:cNvPr id="9" name="Picture Placeholder 8">
            <a:extLst>
              <a:ext uri="{FF2B5EF4-FFF2-40B4-BE49-F238E27FC236}">
                <a16:creationId xmlns:a16="http://schemas.microsoft.com/office/drawing/2014/main" id="{F0BADC06-2DCE-4684-BE8F-7C6F5926E85B}"/>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631" r="3631"/>
          <a:stretch/>
        </p:blipFill>
        <p:spPr/>
      </p:pic>
      <p:pic>
        <p:nvPicPr>
          <p:cNvPr id="16" name="Picture Placeholder 15">
            <a:extLst>
              <a:ext uri="{FF2B5EF4-FFF2-40B4-BE49-F238E27FC236}">
                <a16:creationId xmlns:a16="http://schemas.microsoft.com/office/drawing/2014/main" id="{7E9E83AC-F25C-4185-B250-9482AD79084B}"/>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l="718" r="718"/>
          <a:stretch/>
        </p:blipFill>
        <p:spPr/>
      </p:pic>
      <p:pic>
        <p:nvPicPr>
          <p:cNvPr id="8" name="Audio 7">
            <a:hlinkClick r:id="" action="ppaction://media"/>
            <a:extLst>
              <a:ext uri="{FF2B5EF4-FFF2-40B4-BE49-F238E27FC236}">
                <a16:creationId xmlns:a16="http://schemas.microsoft.com/office/drawing/2014/main" id="{87A1E1D8-4158-468A-A688-3F7C5420CD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pic>
        <p:nvPicPr>
          <p:cNvPr id="5" name="Picture Placeholder 4">
            <a:extLst>
              <a:ext uri="{FF2B5EF4-FFF2-40B4-BE49-F238E27FC236}">
                <a16:creationId xmlns:a16="http://schemas.microsoft.com/office/drawing/2014/main" id="{169CAD71-7344-4A46-ACF1-52784F6339C0}"/>
              </a:ext>
            </a:extLst>
          </p:cNvPr>
          <p:cNvPicPr>
            <a:picLocks noGrp="1" noChangeAspect="1"/>
          </p:cNvPicPr>
          <p:nvPr>
            <p:ph type="pic" sz="quarter" idx="13"/>
          </p:nvPr>
        </p:nvPicPr>
        <p:blipFill>
          <a:blip r:embed="rId9" cstate="print">
            <a:extLst>
              <a:ext uri="{28A0092B-C50C-407E-A947-70E740481C1C}">
                <a14:useLocalDpi xmlns:a14="http://schemas.microsoft.com/office/drawing/2010/main" val="0"/>
              </a:ext>
            </a:extLst>
          </a:blip>
          <a:srcRect l="4399" r="4399"/>
          <a:stretch>
            <a:fillRect/>
          </a:stretch>
        </p:blipFill>
        <p:spPr/>
      </p:pic>
    </p:spTree>
    <p:extLst>
      <p:ext uri="{BB962C8B-B14F-4D97-AF65-F5344CB8AC3E}">
        <p14:creationId xmlns:p14="http://schemas.microsoft.com/office/powerpoint/2010/main" val="198167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795554" y="1301415"/>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713232" y="749808"/>
            <a:ext cx="5504687"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Staying Safe </a:t>
            </a:r>
            <a:r>
              <a:rPr lang="en-US" sz="3000" dirty="0">
                <a:latin typeface="Open Sans" panose="020B0606030504020204" pitchFamily="34" charset="0"/>
                <a:ea typeface="Open Sans" panose="020B0606030504020204" pitchFamily="34" charset="0"/>
                <a:cs typeface="Open Sans" panose="020B0606030504020204" pitchFamily="34" charset="0"/>
              </a:rPr>
              <a:t>at Home</a:t>
            </a:r>
          </a:p>
        </p:txBody>
      </p:sp>
      <p:sp>
        <p:nvSpPr>
          <p:cNvPr id="65" name="Rectangle 64"/>
          <p:cNvSpPr/>
          <p:nvPr/>
        </p:nvSpPr>
        <p:spPr>
          <a:xfrm>
            <a:off x="901495" y="1437963"/>
            <a:ext cx="5382768" cy="1551066"/>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Educate employees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Handouts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Face coverings and gloves</a:t>
            </a:r>
          </a:p>
        </p:txBody>
      </p:sp>
      <p:pic>
        <p:nvPicPr>
          <p:cNvPr id="12" name="Picture Placeholder 11">
            <a:extLst>
              <a:ext uri="{FF2B5EF4-FFF2-40B4-BE49-F238E27FC236}">
                <a16:creationId xmlns:a16="http://schemas.microsoft.com/office/drawing/2014/main" id="{74784D86-DDB9-4AB9-BC69-11D8C451F011}"/>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9091" b="9091"/>
          <a:stretch>
            <a:fillRect/>
          </a:stretch>
        </p:blipFill>
        <p:spPr>
          <a:xfrm>
            <a:off x="6667500" y="336550"/>
            <a:ext cx="5029200" cy="2743200"/>
          </a:xfrm>
        </p:spPr>
      </p:pic>
      <p:pic>
        <p:nvPicPr>
          <p:cNvPr id="14" name="Picture Placeholder 13">
            <a:extLst>
              <a:ext uri="{FF2B5EF4-FFF2-40B4-BE49-F238E27FC236}">
                <a16:creationId xmlns:a16="http://schemas.microsoft.com/office/drawing/2014/main" id="{139380D4-0608-40B6-871A-F06EA541BC52}"/>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t="8423" b="8423"/>
          <a:stretch>
            <a:fillRect/>
          </a:stretch>
        </p:blipFill>
        <p:spPr>
          <a:xfrm>
            <a:off x="3448050" y="3517900"/>
            <a:ext cx="8248650" cy="2743200"/>
          </a:xfrm>
        </p:spPr>
      </p:pic>
      <p:pic>
        <p:nvPicPr>
          <p:cNvPr id="18" name="Picture Placeholder 17">
            <a:extLst>
              <a:ext uri="{FF2B5EF4-FFF2-40B4-BE49-F238E27FC236}">
                <a16:creationId xmlns:a16="http://schemas.microsoft.com/office/drawing/2014/main" id="{07643994-DF24-4C63-B5A0-96111F2902EA}"/>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4333" b="4333"/>
          <a:stretch>
            <a:fillRect/>
          </a:stretch>
        </p:blipFill>
        <p:spPr>
          <a:xfrm>
            <a:off x="633472" y="3517363"/>
            <a:ext cx="2571750" cy="2743200"/>
          </a:xfrm>
        </p:spPr>
      </p:pic>
      <p:pic>
        <p:nvPicPr>
          <p:cNvPr id="5" name="Audio 4">
            <a:hlinkClick r:id="" action="ppaction://media"/>
            <a:extLst>
              <a:ext uri="{FF2B5EF4-FFF2-40B4-BE49-F238E27FC236}">
                <a16:creationId xmlns:a16="http://schemas.microsoft.com/office/drawing/2014/main" id="{42DD76BF-65BB-4021-A811-DAC53BDA4D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942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BA130CE-3CE8-48EB-9EB0-2A06EBFB0A7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15673" r="28147"/>
          <a:stretch/>
        </p:blipFill>
        <p:spPr>
          <a:xfrm>
            <a:off x="6413326" y="1"/>
            <a:ext cx="5778674" cy="6857999"/>
          </a:xfrm>
        </p:spPr>
      </p:pic>
      <p:sp>
        <p:nvSpPr>
          <p:cNvPr id="5" name="Rectangle 4">
            <a:extLst>
              <a:ext uri="{FF2B5EF4-FFF2-40B4-BE49-F238E27FC236}">
                <a16:creationId xmlns:a16="http://schemas.microsoft.com/office/drawing/2014/main" id="{187544F2-B4C4-490A-BB64-40E4485E5586}"/>
              </a:ext>
            </a:extLst>
          </p:cNvPr>
          <p:cNvSpPr/>
          <p:nvPr/>
        </p:nvSpPr>
        <p:spPr>
          <a:xfrm>
            <a:off x="580360" y="2275707"/>
            <a:ext cx="5006163" cy="2575064"/>
          </a:xfrm>
          <a:prstGeom prst="rect">
            <a:avLst/>
          </a:prstGeom>
        </p:spPr>
        <p:txBody>
          <a:bodyPr wrap="square">
            <a:spAutoFit/>
          </a:bodyPr>
          <a:lstStyle/>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Assign a COVID-19 Response Team</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Plan communication strategy</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Obtain and evaluate community health updates</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Review and update hazard assessments</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Train and educate</a:t>
            </a:r>
          </a:p>
        </p:txBody>
      </p:sp>
      <p:sp>
        <p:nvSpPr>
          <p:cNvPr id="8" name="Rectangle 7">
            <a:extLst>
              <a:ext uri="{FF2B5EF4-FFF2-40B4-BE49-F238E27FC236}">
                <a16:creationId xmlns:a16="http://schemas.microsoft.com/office/drawing/2014/main" id="{73B22B86-8E76-42CB-A362-F8E7340146D4}"/>
              </a:ext>
            </a:extLst>
          </p:cNvPr>
          <p:cNvSpPr/>
          <p:nvPr/>
        </p:nvSpPr>
        <p:spPr>
          <a:xfrm>
            <a:off x="580360" y="2072157"/>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5103E45-441E-455D-B4A2-9087726995D0}"/>
              </a:ext>
            </a:extLst>
          </p:cNvPr>
          <p:cNvSpPr txBox="1"/>
          <p:nvPr/>
        </p:nvSpPr>
        <p:spPr>
          <a:xfrm>
            <a:off x="526729" y="1077492"/>
            <a:ext cx="4474534" cy="1015663"/>
          </a:xfrm>
          <a:prstGeom prst="rect">
            <a:avLst/>
          </a:prstGeom>
          <a:noFill/>
        </p:spPr>
        <p:txBody>
          <a:bodyPr wrap="squar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Document using a </a:t>
            </a:r>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Systematic Approach</a:t>
            </a:r>
            <a:endParaRPr lang="en-US" sz="3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Audio 5">
            <a:hlinkClick r:id="" action="ppaction://media"/>
            <a:extLst>
              <a:ext uri="{FF2B5EF4-FFF2-40B4-BE49-F238E27FC236}">
                <a16:creationId xmlns:a16="http://schemas.microsoft.com/office/drawing/2014/main" id="{7F99090B-65B0-4422-8C49-3F7D825F0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72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0360" y="1583643"/>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26729" y="1077492"/>
            <a:ext cx="4474534" cy="553998"/>
          </a:xfrm>
          <a:prstGeom prst="rect">
            <a:avLst/>
          </a:prstGeom>
          <a:noFill/>
        </p:spPr>
        <p:txBody>
          <a:bodyPr wrap="squar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A Look to the </a:t>
            </a:r>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Future</a:t>
            </a:r>
            <a:endParaRPr lang="en-US" sz="3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6421013-039A-4AB5-B102-97833D53E560}"/>
              </a:ext>
            </a:extLst>
          </p:cNvPr>
          <p:cNvPicPr>
            <a:picLocks noChangeAspect="1"/>
          </p:cNvPicPr>
          <p:nvPr/>
        </p:nvPicPr>
        <p:blipFill rotWithShape="1">
          <a:blip r:embed="rId5"/>
          <a:srcRect l="3980" t="-1272" r="6035" b="4970"/>
          <a:stretch/>
        </p:blipFill>
        <p:spPr>
          <a:xfrm>
            <a:off x="3982289" y="3837206"/>
            <a:ext cx="3877983" cy="2647126"/>
          </a:xfrm>
          <a:prstGeom prst="rect">
            <a:avLst/>
          </a:prstGeom>
          <a:ln>
            <a:solidFill>
              <a:srgbClr val="1F497D"/>
            </a:solidFill>
          </a:ln>
        </p:spPr>
      </p:pic>
      <p:pic>
        <p:nvPicPr>
          <p:cNvPr id="1026" name="Picture 2" descr="J.B. Pritzker's 'Restore Illinois' plan relies on science, not ...">
            <a:extLst>
              <a:ext uri="{FF2B5EF4-FFF2-40B4-BE49-F238E27FC236}">
                <a16:creationId xmlns:a16="http://schemas.microsoft.com/office/drawing/2014/main" id="{BDEC3085-5FF3-43CC-9DB6-8DD39AACFF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56" t="25425" r="3933" b="9469"/>
          <a:stretch/>
        </p:blipFill>
        <p:spPr bwMode="auto">
          <a:xfrm>
            <a:off x="5401339" y="487826"/>
            <a:ext cx="6546112" cy="242404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673CAB2-CC7B-4D78-881B-B9AD82DD462F}"/>
              </a:ext>
            </a:extLst>
          </p:cNvPr>
          <p:cNvSpPr/>
          <p:nvPr/>
        </p:nvSpPr>
        <p:spPr>
          <a:xfrm>
            <a:off x="694820" y="1731566"/>
            <a:ext cx="5006163" cy="2092881"/>
          </a:xfrm>
          <a:prstGeom prst="rect">
            <a:avLst/>
          </a:prstGeom>
        </p:spPr>
        <p:txBody>
          <a:bodyPr wrap="square">
            <a:spAutoFit/>
          </a:bodyPr>
          <a:lstStyle/>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States moving in and out of different phases</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COVID-19 “Spikes”</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Effect of seasonal flu</a:t>
            </a:r>
          </a:p>
          <a:p>
            <a:pPr marL="285750" indent="-285750">
              <a:spcBef>
                <a:spcPts val="1000"/>
              </a:spcBef>
              <a:spcAft>
                <a:spcPts val="600"/>
              </a:spcAft>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Future pandemics</a:t>
            </a:r>
          </a:p>
        </p:txBody>
      </p:sp>
      <p:sp>
        <p:nvSpPr>
          <p:cNvPr id="2" name="TextBox 1">
            <a:extLst>
              <a:ext uri="{FF2B5EF4-FFF2-40B4-BE49-F238E27FC236}">
                <a16:creationId xmlns:a16="http://schemas.microsoft.com/office/drawing/2014/main" id="{66698BA4-A659-4068-AADE-695451638472}"/>
              </a:ext>
            </a:extLst>
          </p:cNvPr>
          <p:cNvSpPr txBox="1"/>
          <p:nvPr/>
        </p:nvSpPr>
        <p:spPr>
          <a:xfrm>
            <a:off x="3881428" y="6507991"/>
            <a:ext cx="3808017" cy="246221"/>
          </a:xfrm>
          <a:prstGeom prst="rect">
            <a:avLst/>
          </a:prstGeom>
          <a:noFill/>
        </p:spPr>
        <p:txBody>
          <a:bodyPr wrap="square" rtlCol="0">
            <a:spAutoFit/>
          </a:bodyPr>
          <a:lstStyle/>
          <a:p>
            <a:r>
              <a:rPr lang="en-US" sz="1000" dirty="0"/>
              <a:t>Source: </a:t>
            </a:r>
            <a:r>
              <a:rPr lang="en-US" sz="1000" i="1" dirty="0"/>
              <a:t>Biology in Context</a:t>
            </a:r>
          </a:p>
        </p:txBody>
      </p:sp>
      <p:pic>
        <p:nvPicPr>
          <p:cNvPr id="11" name="Graphic 10" descr="Transfer">
            <a:extLst>
              <a:ext uri="{FF2B5EF4-FFF2-40B4-BE49-F238E27FC236}">
                <a16:creationId xmlns:a16="http://schemas.microsoft.com/office/drawing/2014/main" id="{D0A9C887-B077-4E92-B2C0-E387571AF6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52660" y="1505956"/>
            <a:ext cx="914400" cy="717924"/>
          </a:xfrm>
          <a:prstGeom prst="rect">
            <a:avLst/>
          </a:prstGeom>
        </p:spPr>
      </p:pic>
      <p:pic>
        <p:nvPicPr>
          <p:cNvPr id="12" name="Graphic 11" descr="Transfer">
            <a:extLst>
              <a:ext uri="{FF2B5EF4-FFF2-40B4-BE49-F238E27FC236}">
                <a16:creationId xmlns:a16="http://schemas.microsoft.com/office/drawing/2014/main" id="{6A300E78-6A87-441D-A5C9-08D6E2CD6A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01805" y="1505956"/>
            <a:ext cx="914400" cy="717924"/>
          </a:xfrm>
          <a:prstGeom prst="rect">
            <a:avLst/>
          </a:prstGeom>
        </p:spPr>
      </p:pic>
      <p:pic>
        <p:nvPicPr>
          <p:cNvPr id="18" name="Audio 17">
            <a:hlinkClick r:id="" action="ppaction://media"/>
            <a:extLst>
              <a:ext uri="{FF2B5EF4-FFF2-40B4-BE49-F238E27FC236}">
                <a16:creationId xmlns:a16="http://schemas.microsoft.com/office/drawing/2014/main" id="{85046407-D936-427D-9077-BAA48E599CB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48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02347" y="1076597"/>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717286" y="512903"/>
            <a:ext cx="3335283"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Key</a:t>
            </a:r>
            <a:r>
              <a:rPr lang="en-US" sz="3000" b="1" dirty="0">
                <a:latin typeface="Open Sans" panose="020B0606030504020204" pitchFamily="34" charset="0"/>
                <a:ea typeface="Open Sans" panose="020B0606030504020204" pitchFamily="34" charset="0"/>
                <a:cs typeface="Open Sans" panose="020B0606030504020204" pitchFamily="34" charset="0"/>
              </a:rPr>
              <a:t> </a:t>
            </a:r>
            <a:r>
              <a:rPr lang="en-US" sz="3000" dirty="0">
                <a:latin typeface="Open Sans" panose="020B0606030504020204" pitchFamily="34" charset="0"/>
                <a:ea typeface="Open Sans" panose="020B0606030504020204" pitchFamily="34" charset="0"/>
                <a:cs typeface="Open Sans" panose="020B0606030504020204" pitchFamily="34" charset="0"/>
              </a:rPr>
              <a:t>Takeaways</a:t>
            </a:r>
          </a:p>
        </p:txBody>
      </p:sp>
      <p:sp>
        <p:nvSpPr>
          <p:cNvPr id="8" name="Rectangle 7"/>
          <p:cNvSpPr/>
          <p:nvPr/>
        </p:nvSpPr>
        <p:spPr>
          <a:xfrm>
            <a:off x="6905553" y="1151373"/>
            <a:ext cx="4935998" cy="4172296"/>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COVID-19 presents a new and changing dynamic for managing businesses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Hazard recognition tools can be used to assess and manage your COVID-19 risks – and prepare you for future concerns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Communicating with and educating your workforce can help ensure success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Planning for the future requires vigilance and flexibility</a:t>
            </a:r>
          </a:p>
        </p:txBody>
      </p:sp>
      <p:pic>
        <p:nvPicPr>
          <p:cNvPr id="13" name="Picture Placeholder 12">
            <a:extLst>
              <a:ext uri="{FF2B5EF4-FFF2-40B4-BE49-F238E27FC236}">
                <a16:creationId xmlns:a16="http://schemas.microsoft.com/office/drawing/2014/main" id="{7715D10B-6687-4B5C-B71E-768AD9DA960C}"/>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8656" t="75" r="6385" b="-75"/>
          <a:stretch/>
        </p:blipFill>
        <p:spPr>
          <a:xfrm>
            <a:off x="0" y="834935"/>
            <a:ext cx="6096000" cy="4952637"/>
          </a:xfrm>
        </p:spPr>
      </p:pic>
      <p:pic>
        <p:nvPicPr>
          <p:cNvPr id="5" name="Audio 4">
            <a:hlinkClick r:id="" action="ppaction://media"/>
            <a:extLst>
              <a:ext uri="{FF2B5EF4-FFF2-40B4-BE49-F238E27FC236}">
                <a16:creationId xmlns:a16="http://schemas.microsoft.com/office/drawing/2014/main" id="{4E7263DD-8869-43A1-9D4F-C6EC1A255F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64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6873" y="504418"/>
            <a:ext cx="4840807" cy="646331"/>
          </a:xfrm>
          <a:prstGeom prst="rect">
            <a:avLst/>
          </a:prstGeom>
          <a:noFill/>
        </p:spPr>
        <p:txBody>
          <a:bodyPr wrap="square" rtlCol="0">
            <a:spAutoFit/>
          </a:bodyPr>
          <a:lstStyle/>
          <a:p>
            <a:r>
              <a:rPr lang="en-US" sz="3600" b="1" dirty="0">
                <a:gradFill flip="none" rotWithShape="1">
                  <a:gsLst>
                    <a:gs pos="0">
                      <a:schemeClr val="accent1"/>
                    </a:gs>
                    <a:gs pos="100000">
                      <a:schemeClr val="accent1">
                        <a:lumMod val="50000"/>
                      </a:schemeClr>
                    </a:gs>
                  </a:gsLst>
                  <a:lin ang="2700000" scaled="1"/>
                  <a:tileRect/>
                </a:gradFill>
              </a:rPr>
              <a:t>Meet Our </a:t>
            </a:r>
            <a:r>
              <a:rPr lang="en-US" sz="3600" dirty="0">
                <a:solidFill>
                  <a:schemeClr val="tx1">
                    <a:lumMod val="85000"/>
                    <a:lumOff val="15000"/>
                  </a:schemeClr>
                </a:solidFill>
              </a:rPr>
              <a:t>Panelists</a:t>
            </a:r>
          </a:p>
        </p:txBody>
      </p:sp>
      <p:sp>
        <p:nvSpPr>
          <p:cNvPr id="4" name="TextBox 3"/>
          <p:cNvSpPr txBox="1"/>
          <p:nvPr/>
        </p:nvSpPr>
        <p:spPr>
          <a:xfrm>
            <a:off x="2361415" y="1323354"/>
            <a:ext cx="1971814" cy="400110"/>
          </a:xfrm>
          <a:prstGeom prst="rect">
            <a:avLst/>
          </a:prstGeom>
          <a:noFill/>
        </p:spPr>
        <p:txBody>
          <a:bodyPr wrap="square" rtlCol="0">
            <a:spAutoFit/>
          </a:bodyPr>
          <a:lstStyle/>
          <a:p>
            <a:r>
              <a:rPr lang="en-US" sz="2000" dirty="0">
                <a:solidFill>
                  <a:srgbClr val="006BA6"/>
                </a:solidFill>
              </a:rPr>
              <a:t>Leslie Nicholas</a:t>
            </a:r>
          </a:p>
        </p:txBody>
      </p:sp>
      <p:sp>
        <p:nvSpPr>
          <p:cNvPr id="5" name="Rectangle 4"/>
          <p:cNvSpPr/>
          <p:nvPr/>
        </p:nvSpPr>
        <p:spPr>
          <a:xfrm>
            <a:off x="907030" y="3950506"/>
            <a:ext cx="4660650" cy="2350515"/>
          </a:xfrm>
          <a:prstGeom prst="rect">
            <a:avLst/>
          </a:prstGeom>
        </p:spPr>
        <p:txBody>
          <a:bodyPr wrap="square">
            <a:spAutoFit/>
          </a:bodyPr>
          <a:lstStyle/>
          <a:p>
            <a:pPr algn="ctr">
              <a:lnSpc>
                <a:spcPct val="150000"/>
              </a:lnSpc>
            </a:pPr>
            <a:r>
              <a:rPr lang="en-US" sz="1100" dirty="0"/>
              <a:t>Ms. Nicholas is a Senior EHS Consultant with over 25 years of experience. Throughout her career, she has worked with various industrial clients on H&amp;S programs designed to move facilities from generally “reactive” EHS approaches to programs of systematic and proactive planning. Her experience includes a wide variety of H&amp;S Management, including Hazardous Chemicals and Hazard Communication, Emergency Action Planning, Injury and Illness Report, Bloodborne Pathogens, PPE Assessments, JHAs, CAPA Planning and Tracking, Management Systems, and Training, </a:t>
            </a:r>
          </a:p>
        </p:txBody>
      </p:sp>
      <p:sp>
        <p:nvSpPr>
          <p:cNvPr id="14" name="Rectangle 13"/>
          <p:cNvSpPr/>
          <p:nvPr/>
        </p:nvSpPr>
        <p:spPr>
          <a:xfrm>
            <a:off x="883146" y="1160251"/>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7EAA822-FA03-454C-ABDA-DCFB8ED6F033}"/>
              </a:ext>
            </a:extLst>
          </p:cNvPr>
          <p:cNvSpPr txBox="1"/>
          <p:nvPr/>
        </p:nvSpPr>
        <p:spPr>
          <a:xfrm>
            <a:off x="7771378" y="1326867"/>
            <a:ext cx="2948945" cy="405370"/>
          </a:xfrm>
          <a:prstGeom prst="rect">
            <a:avLst/>
          </a:prstGeom>
          <a:noFill/>
        </p:spPr>
        <p:txBody>
          <a:bodyPr wrap="square" rtlCol="0">
            <a:spAutoFit/>
          </a:bodyPr>
          <a:lstStyle/>
          <a:p>
            <a:r>
              <a:rPr lang="en-US" sz="2000" dirty="0">
                <a:solidFill>
                  <a:srgbClr val="006BA6"/>
                </a:solidFill>
              </a:rPr>
              <a:t>Carla Bachunas, CHMM</a:t>
            </a:r>
          </a:p>
        </p:txBody>
      </p:sp>
      <p:pic>
        <p:nvPicPr>
          <p:cNvPr id="19" name="Picture 18">
            <a:extLst>
              <a:ext uri="{FF2B5EF4-FFF2-40B4-BE49-F238E27FC236}">
                <a16:creationId xmlns:a16="http://schemas.microsoft.com/office/drawing/2014/main" id="{9535F2BD-591D-4C0A-B762-16FE6BDE161D}"/>
              </a:ext>
            </a:extLst>
          </p:cNvPr>
          <p:cNvPicPr>
            <a:picLocks/>
          </p:cNvPicPr>
          <p:nvPr/>
        </p:nvPicPr>
        <p:blipFill rotWithShape="1">
          <a:blip r:embed="rId5" cstate="print">
            <a:extLst>
              <a:ext uri="{28A0092B-C50C-407E-A947-70E740481C1C}">
                <a14:useLocalDpi xmlns:a14="http://schemas.microsoft.com/office/drawing/2010/main" val="0"/>
              </a:ext>
            </a:extLst>
          </a:blip>
          <a:srcRect l="9708"/>
          <a:stretch/>
        </p:blipFill>
        <p:spPr>
          <a:xfrm>
            <a:off x="8354310" y="1810357"/>
            <a:ext cx="1783080" cy="1947672"/>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D9CCEC70-912A-4EDA-926E-9D9ABF8032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2511" y="1810357"/>
            <a:ext cx="1782207" cy="1943272"/>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46B9F40B-922C-4A54-B2F5-8DDE944E1C63}"/>
              </a:ext>
            </a:extLst>
          </p:cNvPr>
          <p:cNvSpPr/>
          <p:nvPr/>
        </p:nvSpPr>
        <p:spPr>
          <a:xfrm>
            <a:off x="6793528" y="3950506"/>
            <a:ext cx="4904644" cy="2350515"/>
          </a:xfrm>
          <a:prstGeom prst="rect">
            <a:avLst/>
          </a:prstGeom>
        </p:spPr>
        <p:txBody>
          <a:bodyPr wrap="square">
            <a:spAutoFit/>
          </a:bodyPr>
          <a:lstStyle/>
          <a:p>
            <a:pPr algn="ctr">
              <a:lnSpc>
                <a:spcPct val="150000"/>
              </a:lnSpc>
            </a:pPr>
            <a:r>
              <a:rPr lang="en-US" sz="1100" dirty="0"/>
              <a:t>Ms. Bachunas has worked in various aspects of EHS management for more than 25 years. Ms. Bachunas has held corporate EHS roles for companies manufacturing paperboard and packaging products, flat and automotive glass, and flat-rolled aluminum. Throughout her career, Ms. Bachunas has been responsible for the reduction of OSHA-recordable and lost-time injuries, the reduction of property losses, development of customized EHS procedures, and the training of managers, supervisors, and employees in EHS procedures and leadership. She is a certified auditor for ISO14001, OHSAS18001, and ISO45001.</a:t>
            </a:r>
          </a:p>
        </p:txBody>
      </p:sp>
      <p:pic>
        <p:nvPicPr>
          <p:cNvPr id="9" name="Audio 8">
            <a:hlinkClick r:id="" action="ppaction://media"/>
            <a:extLst>
              <a:ext uri="{FF2B5EF4-FFF2-40B4-BE49-F238E27FC236}">
                <a16:creationId xmlns:a16="http://schemas.microsoft.com/office/drawing/2014/main" id="{192F37A2-14FE-4BED-A423-D9E2A44416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560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llelogram 2"/>
          <p:cNvSpPr/>
          <p:nvPr/>
        </p:nvSpPr>
        <p:spPr>
          <a:xfrm>
            <a:off x="644149" y="-1"/>
            <a:ext cx="2392384" cy="2814569"/>
          </a:xfrm>
          <a:prstGeom prst="parallelogram">
            <a:avLst>
              <a:gd name="adj" fmla="val 258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573759" y="1407284"/>
            <a:ext cx="4065106" cy="707886"/>
          </a:xfrm>
          <a:prstGeom prst="rect">
            <a:avLst/>
          </a:prstGeom>
          <a:noFill/>
        </p:spPr>
        <p:txBody>
          <a:bodyPr wrap="square" rtlCol="0">
            <a:spAutoFit/>
          </a:bodyPr>
          <a:lstStyle/>
          <a:p>
            <a:r>
              <a:rPr lang="en-US" sz="4000" dirty="0">
                <a:solidFill>
                  <a:schemeClr val="tx1">
                    <a:lumMod val="85000"/>
                    <a:lumOff val="15000"/>
                  </a:schemeClr>
                </a:solidFill>
              </a:rPr>
              <a:t>Questions?</a:t>
            </a:r>
          </a:p>
        </p:txBody>
      </p:sp>
      <p:sp>
        <p:nvSpPr>
          <p:cNvPr id="6" name="Rectangle 5"/>
          <p:cNvSpPr/>
          <p:nvPr/>
        </p:nvSpPr>
        <p:spPr>
          <a:xfrm>
            <a:off x="6713516" y="2115170"/>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DA4E7A5A-3649-4154-8390-41B6FBBEDDF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2366652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344279" y="1477732"/>
            <a:ext cx="4759586" cy="780660"/>
            <a:chOff x="8979026" y="2049826"/>
            <a:chExt cx="2308187" cy="840018"/>
          </a:xfrm>
        </p:grpSpPr>
        <p:sp>
          <p:nvSpPr>
            <p:cNvPr id="23" name="Text Placeholder 32"/>
            <p:cNvSpPr txBox="1">
              <a:spLocks/>
            </p:cNvSpPr>
            <p:nvPr/>
          </p:nvSpPr>
          <p:spPr>
            <a:xfrm flipH="1">
              <a:off x="8984291" y="2330003"/>
              <a:ext cx="2292033" cy="55984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solidFill>
                    <a:schemeClr val="bg2">
                      <a:lumMod val="75000"/>
                    </a:schemeClr>
                  </a:solidFill>
                  <a:latin typeface="+mn-lt"/>
                  <a:ea typeface="Source Sans Pro" charset="0"/>
                  <a:cs typeface="Source Sans Pro" charset="0"/>
                </a:rPr>
                <a:t>www.bbjgroup.com</a:t>
              </a:r>
            </a:p>
          </p:txBody>
        </p:sp>
        <p:sp>
          <p:nvSpPr>
            <p:cNvPr id="24" name="Text Placeholder 33"/>
            <p:cNvSpPr txBox="1">
              <a:spLocks/>
            </p:cNvSpPr>
            <p:nvPr/>
          </p:nvSpPr>
          <p:spPr>
            <a:xfrm flipH="1">
              <a:off x="8979026" y="2049826"/>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b="1" dirty="0">
                  <a:solidFill>
                    <a:schemeClr val="bg2">
                      <a:lumMod val="75000"/>
                    </a:schemeClr>
                  </a:solidFill>
                  <a:latin typeface="+mn-lt"/>
                  <a:ea typeface="Source Sans Pro" charset="0"/>
                  <a:cs typeface="Source Sans Pro" charset="0"/>
                </a:rPr>
                <a:t>WEB:</a:t>
              </a:r>
            </a:p>
          </p:txBody>
        </p:sp>
      </p:grpSp>
      <p:grpSp>
        <p:nvGrpSpPr>
          <p:cNvPr id="25" name="Group 24"/>
          <p:cNvGrpSpPr/>
          <p:nvPr/>
        </p:nvGrpSpPr>
        <p:grpSpPr>
          <a:xfrm>
            <a:off x="1365668" y="2933743"/>
            <a:ext cx="2308187" cy="465578"/>
            <a:chOff x="1646246" y="4004789"/>
            <a:chExt cx="2308187" cy="465578"/>
          </a:xfrm>
        </p:grpSpPr>
        <p:sp>
          <p:nvSpPr>
            <p:cNvPr id="26" name="Text Placeholder 32"/>
            <p:cNvSpPr txBox="1">
              <a:spLocks/>
            </p:cNvSpPr>
            <p:nvPr/>
          </p:nvSpPr>
          <p:spPr>
            <a:xfrm flipH="1">
              <a:off x="1649163" y="4284967"/>
              <a:ext cx="2292033" cy="1854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solidFill>
                    <a:schemeClr val="bg2">
                      <a:lumMod val="75000"/>
                    </a:schemeClr>
                  </a:solidFill>
                  <a:latin typeface="+mn-lt"/>
                  <a:ea typeface="Source Sans Pro" charset="0"/>
                  <a:cs typeface="Source Sans Pro" charset="0"/>
                </a:rPr>
                <a:t>800 875 1756 </a:t>
              </a:r>
            </a:p>
          </p:txBody>
        </p:sp>
        <p:sp>
          <p:nvSpPr>
            <p:cNvPr id="27" name="Text Placeholder 33"/>
            <p:cNvSpPr txBox="1">
              <a:spLocks/>
            </p:cNvSpPr>
            <p:nvPr/>
          </p:nvSpPr>
          <p:spPr>
            <a:xfrm flipH="1">
              <a:off x="1646246" y="4004789"/>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b="1" dirty="0">
                  <a:solidFill>
                    <a:schemeClr val="bg2">
                      <a:lumMod val="75000"/>
                    </a:schemeClr>
                  </a:solidFill>
                  <a:latin typeface="+mn-lt"/>
                  <a:ea typeface="Source Sans Pro" charset="0"/>
                  <a:cs typeface="Source Sans Pro" charset="0"/>
                </a:rPr>
                <a:t>PHONE:</a:t>
              </a:r>
            </a:p>
          </p:txBody>
        </p:sp>
      </p:grpSp>
      <p:grpSp>
        <p:nvGrpSpPr>
          <p:cNvPr id="31" name="Group 30"/>
          <p:cNvGrpSpPr/>
          <p:nvPr/>
        </p:nvGrpSpPr>
        <p:grpSpPr>
          <a:xfrm>
            <a:off x="1346255" y="4307462"/>
            <a:ext cx="2331904" cy="465578"/>
            <a:chOff x="1640285" y="4004789"/>
            <a:chExt cx="2331904" cy="465578"/>
          </a:xfrm>
        </p:grpSpPr>
        <p:sp>
          <p:nvSpPr>
            <p:cNvPr id="32" name="Text Placeholder 32"/>
            <p:cNvSpPr txBox="1">
              <a:spLocks/>
            </p:cNvSpPr>
            <p:nvPr/>
          </p:nvSpPr>
          <p:spPr>
            <a:xfrm flipH="1">
              <a:off x="1640285" y="4284967"/>
              <a:ext cx="2292033" cy="1854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solidFill>
                    <a:schemeClr val="bg2">
                      <a:lumMod val="75000"/>
                    </a:schemeClr>
                  </a:solidFill>
                  <a:latin typeface="+mn-lt"/>
                  <a:ea typeface="Source Sans Pro" charset="0"/>
                  <a:cs typeface="Source Sans Pro" charset="0"/>
                </a:rPr>
                <a:t> info@bbjgroup.com</a:t>
              </a:r>
            </a:p>
          </p:txBody>
        </p:sp>
        <p:sp>
          <p:nvSpPr>
            <p:cNvPr id="33" name="Text Placeholder 33"/>
            <p:cNvSpPr txBox="1">
              <a:spLocks/>
            </p:cNvSpPr>
            <p:nvPr/>
          </p:nvSpPr>
          <p:spPr>
            <a:xfrm flipH="1">
              <a:off x="1664002" y="4004789"/>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b="1" dirty="0">
                  <a:solidFill>
                    <a:schemeClr val="bg2">
                      <a:lumMod val="75000"/>
                    </a:schemeClr>
                  </a:solidFill>
                  <a:latin typeface="+mn-lt"/>
                  <a:ea typeface="Source Sans Pro" charset="0"/>
                  <a:cs typeface="Source Sans Pro" charset="0"/>
                </a:rPr>
                <a:t>EMAIL:</a:t>
              </a:r>
            </a:p>
          </p:txBody>
        </p:sp>
      </p:grpSp>
      <p:sp>
        <p:nvSpPr>
          <p:cNvPr id="29" name="Oval 28"/>
          <p:cNvSpPr/>
          <p:nvPr/>
        </p:nvSpPr>
        <p:spPr>
          <a:xfrm>
            <a:off x="603261" y="1382780"/>
            <a:ext cx="640080" cy="640080"/>
          </a:xfrm>
          <a:prstGeom prst="ellipse">
            <a:avLst/>
          </a:prstGeom>
          <a:noFill/>
          <a:ln w="12700">
            <a:solidFill>
              <a:srgbClr val="006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grpSp>
        <p:nvGrpSpPr>
          <p:cNvPr id="39" name="Group 38"/>
          <p:cNvGrpSpPr/>
          <p:nvPr/>
        </p:nvGrpSpPr>
        <p:grpSpPr>
          <a:xfrm>
            <a:off x="591737" y="3495567"/>
            <a:ext cx="640080" cy="1380221"/>
            <a:chOff x="591737" y="3999434"/>
            <a:chExt cx="640080" cy="1380221"/>
          </a:xfrm>
        </p:grpSpPr>
        <p:cxnSp>
          <p:nvCxnSpPr>
            <p:cNvPr id="21" name="Straight Connector 20"/>
            <p:cNvCxnSpPr/>
            <p:nvPr/>
          </p:nvCxnSpPr>
          <p:spPr>
            <a:xfrm rot="16200000">
              <a:off x="557541" y="4365194"/>
              <a:ext cx="731520" cy="0"/>
            </a:xfrm>
            <a:prstGeom prst="line">
              <a:avLst/>
            </a:prstGeom>
            <a:ln w="19050">
              <a:solidFill>
                <a:srgbClr val="006AAA"/>
              </a:solidFill>
              <a:prstDash val="sysDot"/>
              <a:headEnd type="oval"/>
              <a:tailEnd type="oval"/>
            </a:ln>
            <a:effectLst>
              <a:outerShdw blurRad="660400" dist="2540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91737" y="4739575"/>
              <a:ext cx="640080" cy="640080"/>
            </a:xfrm>
            <a:prstGeom prst="ellipse">
              <a:avLst/>
            </a:prstGeom>
            <a:noFill/>
            <a:ln w="12700">
              <a:solidFill>
                <a:srgbClr val="006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5" name="Shape 2587"/>
            <p:cNvSpPr/>
            <p:nvPr/>
          </p:nvSpPr>
          <p:spPr>
            <a:xfrm>
              <a:off x="768444" y="4919951"/>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solidFill>
                <a:srgbClr val="006AAA"/>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ource Sans Pro Light" charset="0"/>
                <a:ea typeface="Source Sans Pro Light" charset="0"/>
                <a:cs typeface="Source Sans Pro Light" charset="0"/>
              </a:endParaRPr>
            </a:p>
          </p:txBody>
        </p:sp>
      </p:grpSp>
      <p:grpSp>
        <p:nvGrpSpPr>
          <p:cNvPr id="38" name="Group 37"/>
          <p:cNvGrpSpPr/>
          <p:nvPr/>
        </p:nvGrpSpPr>
        <p:grpSpPr>
          <a:xfrm>
            <a:off x="591737" y="2073338"/>
            <a:ext cx="640080" cy="1374583"/>
            <a:chOff x="591737" y="2614526"/>
            <a:chExt cx="640080" cy="1374583"/>
          </a:xfrm>
        </p:grpSpPr>
        <p:cxnSp>
          <p:nvCxnSpPr>
            <p:cNvPr id="20" name="Straight Connector 19"/>
            <p:cNvCxnSpPr/>
            <p:nvPr/>
          </p:nvCxnSpPr>
          <p:spPr>
            <a:xfrm rot="16200000">
              <a:off x="557542" y="2980286"/>
              <a:ext cx="731520" cy="0"/>
            </a:xfrm>
            <a:prstGeom prst="line">
              <a:avLst/>
            </a:prstGeom>
            <a:ln w="19050">
              <a:solidFill>
                <a:srgbClr val="006AAA"/>
              </a:solidFill>
              <a:prstDash val="sysDot"/>
              <a:headEnd type="oval"/>
              <a:tailEnd type="oval"/>
            </a:ln>
            <a:effectLst>
              <a:outerShdw blurRad="660400" dist="2540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91737" y="3349029"/>
              <a:ext cx="640080" cy="640080"/>
            </a:xfrm>
            <a:prstGeom prst="ellipse">
              <a:avLst/>
            </a:prstGeom>
            <a:noFill/>
            <a:ln w="12700">
              <a:solidFill>
                <a:srgbClr val="006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6" name="Shape 2629"/>
            <p:cNvSpPr/>
            <p:nvPr/>
          </p:nvSpPr>
          <p:spPr>
            <a:xfrm>
              <a:off x="783637" y="3535468"/>
              <a:ext cx="279405" cy="279328"/>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tx2"/>
            </a:solidFill>
            <a:ln w="12700">
              <a:solidFill>
                <a:srgbClr val="006AAA"/>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ource Sans Pro Light" charset="0"/>
                <a:ea typeface="Source Sans Pro Light" charset="0"/>
                <a:cs typeface="Source Sans Pro Light" charset="0"/>
              </a:endParaRPr>
            </a:p>
          </p:txBody>
        </p:sp>
      </p:grpSp>
      <p:sp>
        <p:nvSpPr>
          <p:cNvPr id="40" name="Shape 2833">
            <a:extLst>
              <a:ext uri="{FF2B5EF4-FFF2-40B4-BE49-F238E27FC236}">
                <a16:creationId xmlns:a16="http://schemas.microsoft.com/office/drawing/2014/main" id="{70B341C9-35C5-4DD3-84C7-C4F19B9C7E2C}"/>
              </a:ext>
            </a:extLst>
          </p:cNvPr>
          <p:cNvSpPr>
            <a:spLocks noChangeAspect="1"/>
          </p:cNvSpPr>
          <p:nvPr/>
        </p:nvSpPr>
        <p:spPr>
          <a:xfrm>
            <a:off x="792538" y="1549985"/>
            <a:ext cx="244502" cy="274320"/>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2"/>
          </a:solidFill>
          <a:ln w="12700">
            <a:solidFill>
              <a:srgbClr val="006AAA"/>
            </a:solidFill>
            <a:miter lim="400000"/>
          </a:ln>
        </p:spPr>
        <p:txBody>
          <a:bodyPr lIns="19045" tIns="19045" rIns="19045" bIns="1904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ource Sans Pro Light" charset="0"/>
              <a:ea typeface="Source Sans Pro Light" charset="0"/>
              <a:cs typeface="Source Sans Pro Light" charset="0"/>
            </a:endParaRPr>
          </a:p>
        </p:txBody>
      </p:sp>
      <p:grpSp>
        <p:nvGrpSpPr>
          <p:cNvPr id="41" name="Group 40">
            <a:extLst>
              <a:ext uri="{FF2B5EF4-FFF2-40B4-BE49-F238E27FC236}">
                <a16:creationId xmlns:a16="http://schemas.microsoft.com/office/drawing/2014/main" id="{CCB5BC0A-CB6D-42F1-BBC6-B880738B1706}"/>
              </a:ext>
            </a:extLst>
          </p:cNvPr>
          <p:cNvGrpSpPr/>
          <p:nvPr/>
        </p:nvGrpSpPr>
        <p:grpSpPr>
          <a:xfrm>
            <a:off x="566848" y="4926268"/>
            <a:ext cx="640080" cy="1380221"/>
            <a:chOff x="591737" y="3999434"/>
            <a:chExt cx="640080" cy="1380221"/>
          </a:xfrm>
        </p:grpSpPr>
        <p:cxnSp>
          <p:nvCxnSpPr>
            <p:cNvPr id="42" name="Straight Connector 41">
              <a:extLst>
                <a:ext uri="{FF2B5EF4-FFF2-40B4-BE49-F238E27FC236}">
                  <a16:creationId xmlns:a16="http://schemas.microsoft.com/office/drawing/2014/main" id="{D7FD534F-90AB-4093-841F-40FBA1CA9DA2}"/>
                </a:ext>
              </a:extLst>
            </p:cNvPr>
            <p:cNvCxnSpPr/>
            <p:nvPr/>
          </p:nvCxnSpPr>
          <p:spPr>
            <a:xfrm rot="16200000">
              <a:off x="557541" y="4365194"/>
              <a:ext cx="731520" cy="0"/>
            </a:xfrm>
            <a:prstGeom prst="line">
              <a:avLst/>
            </a:prstGeom>
            <a:ln w="19050">
              <a:solidFill>
                <a:srgbClr val="006AAA"/>
              </a:solidFill>
              <a:prstDash val="sysDot"/>
              <a:headEnd type="oval"/>
              <a:tailEnd type="oval"/>
            </a:ln>
            <a:effectLst>
              <a:outerShdw blurRad="660400" dist="2540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3A0E0021-A158-4F5B-A536-4B9F7D05B081}"/>
                </a:ext>
              </a:extLst>
            </p:cNvPr>
            <p:cNvSpPr/>
            <p:nvPr/>
          </p:nvSpPr>
          <p:spPr>
            <a:xfrm>
              <a:off x="591737" y="4739575"/>
              <a:ext cx="640080" cy="640080"/>
            </a:xfrm>
            <a:prstGeom prst="ellipse">
              <a:avLst/>
            </a:prstGeom>
            <a:noFill/>
            <a:ln w="12700">
              <a:solidFill>
                <a:srgbClr val="006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grpSp>
      <p:sp>
        <p:nvSpPr>
          <p:cNvPr id="46" name="Shape 2648">
            <a:extLst>
              <a:ext uri="{FF2B5EF4-FFF2-40B4-BE49-F238E27FC236}">
                <a16:creationId xmlns:a16="http://schemas.microsoft.com/office/drawing/2014/main" id="{6F60A08A-2087-4ED0-9D94-F1D5B19B3A1E}"/>
              </a:ext>
            </a:extLst>
          </p:cNvPr>
          <p:cNvSpPr/>
          <p:nvPr/>
        </p:nvSpPr>
        <p:spPr>
          <a:xfrm>
            <a:off x="757712" y="5846785"/>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tx2"/>
          </a:solidFill>
          <a:ln w="12700">
            <a:solidFill>
              <a:srgbClr val="006AAA"/>
            </a:solidFill>
            <a:miter lim="400000"/>
          </a:ln>
        </p:spPr>
        <p:txBody>
          <a:bodyPr lIns="19045" tIns="19045" rIns="19045" bIns="1904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Source Sans Pro Light" charset="0"/>
              <a:ea typeface="Source Sans Pro Light" charset="0"/>
              <a:cs typeface="Source Sans Pro Light" charset="0"/>
            </a:endParaRPr>
          </a:p>
        </p:txBody>
      </p:sp>
      <p:grpSp>
        <p:nvGrpSpPr>
          <p:cNvPr id="47" name="Group 46">
            <a:extLst>
              <a:ext uri="{FF2B5EF4-FFF2-40B4-BE49-F238E27FC236}">
                <a16:creationId xmlns:a16="http://schemas.microsoft.com/office/drawing/2014/main" id="{EC0CB988-6A61-4128-99FD-7E2E7583DA29}"/>
              </a:ext>
            </a:extLst>
          </p:cNvPr>
          <p:cNvGrpSpPr/>
          <p:nvPr/>
        </p:nvGrpSpPr>
        <p:grpSpPr>
          <a:xfrm>
            <a:off x="1344279" y="5728570"/>
            <a:ext cx="3851350" cy="413863"/>
            <a:chOff x="1638309" y="4004789"/>
            <a:chExt cx="3851350" cy="413863"/>
          </a:xfrm>
        </p:grpSpPr>
        <p:sp>
          <p:nvSpPr>
            <p:cNvPr id="48" name="Text Placeholder 32">
              <a:extLst>
                <a:ext uri="{FF2B5EF4-FFF2-40B4-BE49-F238E27FC236}">
                  <a16:creationId xmlns:a16="http://schemas.microsoft.com/office/drawing/2014/main" id="{DED7D746-5725-4C82-A601-184411B05049}"/>
                </a:ext>
              </a:extLst>
            </p:cNvPr>
            <p:cNvSpPr txBox="1">
              <a:spLocks/>
            </p:cNvSpPr>
            <p:nvPr/>
          </p:nvSpPr>
          <p:spPr>
            <a:xfrm flipH="1">
              <a:off x="1638309" y="4301287"/>
              <a:ext cx="3851350" cy="11736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dirty="0">
                  <a:solidFill>
                    <a:schemeClr val="bg2">
                      <a:lumMod val="75000"/>
                    </a:schemeClr>
                  </a:solidFill>
                  <a:latin typeface="+mn-lt"/>
                  <a:ea typeface="Source Sans Pro" charset="0"/>
                  <a:cs typeface="Source Sans Pro" charset="0"/>
                </a:rPr>
                <a:t>Webinar Recording: bbjgroup.com/resources</a:t>
              </a:r>
            </a:p>
          </p:txBody>
        </p:sp>
        <p:sp>
          <p:nvSpPr>
            <p:cNvPr id="49" name="Text Placeholder 33">
              <a:extLst>
                <a:ext uri="{FF2B5EF4-FFF2-40B4-BE49-F238E27FC236}">
                  <a16:creationId xmlns:a16="http://schemas.microsoft.com/office/drawing/2014/main" id="{C1C50BE6-3F10-490F-868D-A824921ADBA3}"/>
                </a:ext>
              </a:extLst>
            </p:cNvPr>
            <p:cNvSpPr txBox="1">
              <a:spLocks/>
            </p:cNvSpPr>
            <p:nvPr/>
          </p:nvSpPr>
          <p:spPr>
            <a:xfrm flipH="1">
              <a:off x="1655124" y="4004789"/>
              <a:ext cx="2308187"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b="1" dirty="0">
                  <a:solidFill>
                    <a:schemeClr val="bg2">
                      <a:lumMod val="75000"/>
                    </a:schemeClr>
                  </a:solidFill>
                  <a:latin typeface="+mn-lt"/>
                  <a:ea typeface="Source Sans Pro" charset="0"/>
                  <a:cs typeface="Source Sans Pro" charset="0"/>
                </a:rPr>
                <a:t>DOWNLOAD:</a:t>
              </a:r>
            </a:p>
          </p:txBody>
        </p:sp>
      </p:grpSp>
      <p:sp>
        <p:nvSpPr>
          <p:cNvPr id="34" name="TextBox 33">
            <a:extLst>
              <a:ext uri="{FF2B5EF4-FFF2-40B4-BE49-F238E27FC236}">
                <a16:creationId xmlns:a16="http://schemas.microsoft.com/office/drawing/2014/main" id="{C9D8743E-C63E-43A9-B93C-7241FB5FE53E}"/>
              </a:ext>
            </a:extLst>
          </p:cNvPr>
          <p:cNvSpPr txBox="1"/>
          <p:nvPr/>
        </p:nvSpPr>
        <p:spPr>
          <a:xfrm>
            <a:off x="684688" y="467573"/>
            <a:ext cx="4065106" cy="707886"/>
          </a:xfrm>
          <a:prstGeom prst="rect">
            <a:avLst/>
          </a:prstGeom>
          <a:noFill/>
        </p:spPr>
        <p:txBody>
          <a:bodyPr wrap="square" rtlCol="0">
            <a:spAutoFit/>
          </a:bodyPr>
          <a:lstStyle/>
          <a:p>
            <a:r>
              <a:rPr lang="en-US" sz="4000" dirty="0">
                <a:solidFill>
                  <a:schemeClr val="tx1">
                    <a:lumMod val="85000"/>
                    <a:lumOff val="15000"/>
                  </a:schemeClr>
                </a:solidFill>
              </a:rPr>
              <a:t>Get in Touch</a:t>
            </a:r>
          </a:p>
        </p:txBody>
      </p:sp>
      <p:sp>
        <p:nvSpPr>
          <p:cNvPr id="37" name="Rectangle 36">
            <a:extLst>
              <a:ext uri="{FF2B5EF4-FFF2-40B4-BE49-F238E27FC236}">
                <a16:creationId xmlns:a16="http://schemas.microsoft.com/office/drawing/2014/main" id="{E9452AD2-2A4E-48C2-A9D1-9143A98B2DF2}"/>
              </a:ext>
            </a:extLst>
          </p:cNvPr>
          <p:cNvSpPr/>
          <p:nvPr/>
        </p:nvSpPr>
        <p:spPr>
          <a:xfrm>
            <a:off x="768444" y="1148233"/>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3">
            <a:extLst>
              <a:ext uri="{FF2B5EF4-FFF2-40B4-BE49-F238E27FC236}">
                <a16:creationId xmlns:a16="http://schemas.microsoft.com/office/drawing/2014/main" id="{201D5D4D-597F-42F5-8A86-52A9B4CD87D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115" r="11115"/>
          <a:stretch>
            <a:fillRect/>
          </a:stretch>
        </p:blipFill>
        <p:spPr>
          <a:xfrm>
            <a:off x="4926501" y="0"/>
            <a:ext cx="8672257" cy="7434609"/>
          </a:xfrm>
        </p:spPr>
      </p:pic>
    </p:spTree>
    <p:extLst>
      <p:ext uri="{BB962C8B-B14F-4D97-AF65-F5344CB8AC3E}">
        <p14:creationId xmlns:p14="http://schemas.microsoft.com/office/powerpoint/2010/main" val="565048518"/>
      </p:ext>
    </p:extLst>
  </p:cSld>
  <p:clrMapOvr>
    <a:masterClrMapping/>
  </p:clrMapOvr>
  <mc:AlternateContent xmlns:mc="http://schemas.openxmlformats.org/markup-compatibility/2006" xmlns:p14="http://schemas.microsoft.com/office/powerpoint/2010/main">
    <mc:Choice Requires="p14">
      <p:transition p14:dur="10" advTm="2000"/>
    </mc:Choice>
    <mc:Fallback xmlns="">
      <p:transition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5028" y="2626553"/>
            <a:ext cx="1953987" cy="707886"/>
          </a:xfrm>
          <a:prstGeom prst="rect">
            <a:avLst/>
          </a:prstGeom>
        </p:spPr>
        <p:txBody>
          <a:bodyPr wrap="square">
            <a:spAutoFit/>
          </a:bodyPr>
          <a:lstStyle/>
          <a:p>
            <a:r>
              <a:rPr lang="en-US" sz="2000" dirty="0">
                <a:solidFill>
                  <a:schemeClr val="bg1"/>
                </a:solidFill>
              </a:rPr>
              <a:t>Diagram of Squiggly Lines</a:t>
            </a:r>
          </a:p>
        </p:txBody>
      </p:sp>
      <p:cxnSp>
        <p:nvCxnSpPr>
          <p:cNvPr id="12" name="Straight Connector 11"/>
          <p:cNvCxnSpPr/>
          <p:nvPr/>
        </p:nvCxnSpPr>
        <p:spPr>
          <a:xfrm>
            <a:off x="3695060" y="3389055"/>
            <a:ext cx="3496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442238" y="2626553"/>
            <a:ext cx="1953986" cy="707886"/>
          </a:xfrm>
          <a:prstGeom prst="rect">
            <a:avLst/>
          </a:prstGeom>
        </p:spPr>
        <p:txBody>
          <a:bodyPr wrap="square">
            <a:spAutoFit/>
          </a:bodyPr>
          <a:lstStyle/>
          <a:p>
            <a:r>
              <a:rPr lang="en-US" sz="2000" dirty="0">
                <a:solidFill>
                  <a:schemeClr val="bg1"/>
                </a:solidFill>
              </a:rPr>
              <a:t>Real World Vapor Intrusion</a:t>
            </a:r>
          </a:p>
        </p:txBody>
      </p:sp>
      <p:cxnSp>
        <p:nvCxnSpPr>
          <p:cNvPr id="21" name="Straight Connector 20"/>
          <p:cNvCxnSpPr/>
          <p:nvPr/>
        </p:nvCxnSpPr>
        <p:spPr>
          <a:xfrm>
            <a:off x="9552269" y="3389055"/>
            <a:ext cx="34962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223817" y="1323513"/>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6037241" y="749808"/>
            <a:ext cx="2803625" cy="553998"/>
          </a:xfrm>
          <a:prstGeom prst="rect">
            <a:avLst/>
          </a:prstGeom>
          <a:noFill/>
        </p:spPr>
        <p:txBody>
          <a:bodyPr wrap="square" rtlCol="0">
            <a:spAutoFit/>
          </a:bodyPr>
          <a:lstStyle/>
          <a:p>
            <a:pPr algn="ctr"/>
            <a:r>
              <a:rPr lang="en-US" sz="3000" b="1" dirty="0">
                <a:gradFill>
                  <a:gsLst>
                    <a:gs pos="0">
                      <a:schemeClr val="accent1"/>
                    </a:gs>
                    <a:gs pos="100000">
                      <a:schemeClr val="accent1">
                        <a:lumMod val="50000"/>
                      </a:schemeClr>
                    </a:gs>
                  </a:gsLst>
                  <a:lin ang="0" scaled="1"/>
                </a:gradFill>
              </a:rPr>
              <a:t>Introduction</a:t>
            </a:r>
          </a:p>
        </p:txBody>
      </p:sp>
      <p:sp>
        <p:nvSpPr>
          <p:cNvPr id="15" name="Content Placeholder 2">
            <a:extLst>
              <a:ext uri="{FF2B5EF4-FFF2-40B4-BE49-F238E27FC236}">
                <a16:creationId xmlns:a16="http://schemas.microsoft.com/office/drawing/2014/main" id="{B7C97619-FE6B-4E53-B567-FECF9A80B34F}"/>
              </a:ext>
            </a:extLst>
          </p:cNvPr>
          <p:cNvSpPr txBox="1">
            <a:spLocks/>
          </p:cNvSpPr>
          <p:nvPr/>
        </p:nvSpPr>
        <p:spPr>
          <a:xfrm>
            <a:off x="6314474" y="1407508"/>
            <a:ext cx="5559847" cy="43971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COVID-19 – What it is (and is not)</a:t>
            </a:r>
          </a:p>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State of the state(s)</a:t>
            </a:r>
          </a:p>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Understanding Your Exposure Risks</a:t>
            </a:r>
          </a:p>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General Guidelines</a:t>
            </a:r>
          </a:p>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Hazard Assessments as a Risk Management Tool</a:t>
            </a:r>
          </a:p>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Safe Workplaces</a:t>
            </a:r>
          </a:p>
          <a:p>
            <a:pPr>
              <a:lnSpc>
                <a:spcPct val="150000"/>
              </a:lnSpc>
              <a:buClr>
                <a:srgbClr val="1F497D"/>
              </a:buClr>
            </a:pPr>
            <a:r>
              <a:rPr lang="en-US" sz="1700" dirty="0">
                <a:latin typeface="Open Sans" panose="020B0606030504020204" pitchFamily="34" charset="0"/>
                <a:ea typeface="Open Sans" panose="020B0606030504020204" pitchFamily="34" charset="0"/>
                <a:cs typeface="Open Sans" panose="020B0606030504020204" pitchFamily="34" charset="0"/>
              </a:rPr>
              <a:t>A Look to the Future</a:t>
            </a:r>
          </a:p>
          <a:p>
            <a:pPr>
              <a:lnSpc>
                <a:spcPct val="150000"/>
              </a:lnSpc>
              <a:buClr>
                <a:srgbClr val="1F497D"/>
              </a:buClr>
            </a:pPr>
            <a:endParaRPr lang="en-US" sz="17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Placeholder 10">
            <a:extLst>
              <a:ext uri="{FF2B5EF4-FFF2-40B4-BE49-F238E27FC236}">
                <a16:creationId xmlns:a16="http://schemas.microsoft.com/office/drawing/2014/main" id="{C9B35521-4E49-491C-9D34-768FDBDF6360}"/>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17326" r="34844"/>
          <a:stretch/>
        </p:blipFill>
        <p:spPr>
          <a:xfrm>
            <a:off x="-180306" y="1"/>
            <a:ext cx="5409127" cy="6858000"/>
          </a:xfrm>
        </p:spPr>
      </p:pic>
      <p:pic>
        <p:nvPicPr>
          <p:cNvPr id="2" name="Audio 1">
            <a:hlinkClick r:id="" action="ppaction://media"/>
            <a:extLst>
              <a:ext uri="{FF2B5EF4-FFF2-40B4-BE49-F238E27FC236}">
                <a16:creationId xmlns:a16="http://schemas.microsoft.com/office/drawing/2014/main" id="{6B7B3749-8C36-4980-91CB-6F069137A7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850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DA170-DD1B-4CF7-BF99-9F529FE73A0F}"/>
              </a:ext>
            </a:extLst>
          </p:cNvPr>
          <p:cNvSpPr/>
          <p:nvPr/>
        </p:nvSpPr>
        <p:spPr>
          <a:xfrm>
            <a:off x="411102" y="4921355"/>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16FCB64-FD70-4380-826F-70F105120CB2}"/>
              </a:ext>
            </a:extLst>
          </p:cNvPr>
          <p:cNvSpPr txBox="1">
            <a:spLocks/>
          </p:cNvSpPr>
          <p:nvPr/>
        </p:nvSpPr>
        <p:spPr>
          <a:xfrm>
            <a:off x="288857" y="5829106"/>
            <a:ext cx="4439554" cy="1324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1F497D"/>
              </a:buCl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15A9B81C-4479-4E4C-91CB-C422BD3FB5C2}"/>
              </a:ext>
            </a:extLst>
          </p:cNvPr>
          <p:cNvSpPr txBox="1"/>
          <p:nvPr/>
        </p:nvSpPr>
        <p:spPr>
          <a:xfrm>
            <a:off x="288857" y="4400342"/>
            <a:ext cx="7673226"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COVID-19 is an </a:t>
            </a:r>
            <a:r>
              <a:rPr lang="en-US" sz="28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Evolving </a:t>
            </a:r>
            <a:r>
              <a:rPr lang="en-US" sz="2800" dirty="0">
                <a:latin typeface="Open Sans" panose="020B0606030504020204" pitchFamily="34" charset="0"/>
                <a:ea typeface="Open Sans" panose="020B0606030504020204" pitchFamily="34" charset="0"/>
                <a:cs typeface="Open Sans" panose="020B0606030504020204" pitchFamily="34" charset="0"/>
              </a:rPr>
              <a:t>State of Affairs</a:t>
            </a:r>
          </a:p>
        </p:txBody>
      </p:sp>
      <p:sp>
        <p:nvSpPr>
          <p:cNvPr id="11" name="Content Placeholder 2">
            <a:extLst>
              <a:ext uri="{FF2B5EF4-FFF2-40B4-BE49-F238E27FC236}">
                <a16:creationId xmlns:a16="http://schemas.microsoft.com/office/drawing/2014/main" id="{1AD89F2F-F263-432D-9F0B-76E3B499F707}"/>
              </a:ext>
            </a:extLst>
          </p:cNvPr>
          <p:cNvSpPr txBox="1">
            <a:spLocks/>
          </p:cNvSpPr>
          <p:nvPr/>
        </p:nvSpPr>
        <p:spPr>
          <a:xfrm>
            <a:off x="636571" y="5145272"/>
            <a:ext cx="10144840" cy="741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Daily bombardment of information from varied sources</a:t>
            </a:r>
          </a:p>
          <a:p>
            <a:pPr>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Phases of reopening are changing and being revisited as new information comes in</a:t>
            </a:r>
          </a:p>
        </p:txBody>
      </p:sp>
      <p:pic>
        <p:nvPicPr>
          <p:cNvPr id="10" name="Picture Placeholder 5">
            <a:extLst>
              <a:ext uri="{FF2B5EF4-FFF2-40B4-BE49-F238E27FC236}">
                <a16:creationId xmlns:a16="http://schemas.microsoft.com/office/drawing/2014/main" id="{B97E3301-FC6F-4A02-9EAF-4943D939AFCC}"/>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435" t="7677" r="1" b="16377"/>
          <a:stretch/>
        </p:blipFill>
        <p:spPr>
          <a:xfrm>
            <a:off x="0" y="0"/>
            <a:ext cx="12192000" cy="4238590"/>
          </a:xfrm>
        </p:spPr>
      </p:pic>
      <p:pic>
        <p:nvPicPr>
          <p:cNvPr id="2" name="Audio 1">
            <a:hlinkClick r:id="" action="ppaction://media"/>
            <a:extLst>
              <a:ext uri="{FF2B5EF4-FFF2-40B4-BE49-F238E27FC236}">
                <a16:creationId xmlns:a16="http://schemas.microsoft.com/office/drawing/2014/main" id="{AB25F9D2-5B4A-4B50-B1B0-71D51C5643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23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6DA170-DD1B-4CF7-BF99-9F529FE73A0F}"/>
              </a:ext>
            </a:extLst>
          </p:cNvPr>
          <p:cNvSpPr/>
          <p:nvPr/>
        </p:nvSpPr>
        <p:spPr>
          <a:xfrm>
            <a:off x="411102" y="4921355"/>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16FCB64-FD70-4380-826F-70F105120CB2}"/>
              </a:ext>
            </a:extLst>
          </p:cNvPr>
          <p:cNvSpPr txBox="1">
            <a:spLocks/>
          </p:cNvSpPr>
          <p:nvPr/>
        </p:nvSpPr>
        <p:spPr>
          <a:xfrm>
            <a:off x="288857" y="5829106"/>
            <a:ext cx="4439554" cy="13242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1F497D"/>
              </a:buCl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15A9B81C-4479-4E4C-91CB-C422BD3FB5C2}"/>
              </a:ext>
            </a:extLst>
          </p:cNvPr>
          <p:cNvSpPr txBox="1"/>
          <p:nvPr/>
        </p:nvSpPr>
        <p:spPr>
          <a:xfrm>
            <a:off x="288856" y="4400342"/>
            <a:ext cx="8779987" cy="523220"/>
          </a:xfrm>
          <a:prstGeom prst="rect">
            <a:avLst/>
          </a:prstGeom>
          <a:noFill/>
        </p:spPr>
        <p:txBody>
          <a:bodyPr wrap="squar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Rely on input from </a:t>
            </a:r>
            <a:r>
              <a:rPr lang="en-US" sz="28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Multiple Reputable Sources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1AD89F2F-F263-432D-9F0B-76E3B499F707}"/>
              </a:ext>
            </a:extLst>
          </p:cNvPr>
          <p:cNvSpPr txBox="1">
            <a:spLocks/>
          </p:cNvSpPr>
          <p:nvPr/>
        </p:nvSpPr>
        <p:spPr>
          <a:xfrm>
            <a:off x="288856" y="5085314"/>
            <a:ext cx="10144840" cy="17127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Scientific and academic institutions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Government health agencies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Industry Associations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EHS Professional Groups</a:t>
            </a:r>
          </a:p>
        </p:txBody>
      </p:sp>
      <p:pic>
        <p:nvPicPr>
          <p:cNvPr id="10" name="Picture Placeholder 5">
            <a:extLst>
              <a:ext uri="{FF2B5EF4-FFF2-40B4-BE49-F238E27FC236}">
                <a16:creationId xmlns:a16="http://schemas.microsoft.com/office/drawing/2014/main" id="{B97E3301-FC6F-4A02-9EAF-4943D939AFCC}"/>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435" t="7677" r="1" b="16377"/>
          <a:stretch/>
        </p:blipFill>
        <p:spPr>
          <a:xfrm>
            <a:off x="0" y="0"/>
            <a:ext cx="12192000" cy="4238590"/>
          </a:xfrm>
        </p:spPr>
      </p:pic>
      <p:pic>
        <p:nvPicPr>
          <p:cNvPr id="2" name="Audio 1">
            <a:hlinkClick r:id="" action="ppaction://media"/>
            <a:extLst>
              <a:ext uri="{FF2B5EF4-FFF2-40B4-BE49-F238E27FC236}">
                <a16:creationId xmlns:a16="http://schemas.microsoft.com/office/drawing/2014/main" id="{5F45F519-B5B2-4E53-8AE8-D5DF9B8551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381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C8C114-99D7-45CC-89FD-2960369ECB2A}"/>
              </a:ext>
            </a:extLst>
          </p:cNvPr>
          <p:cNvSpPr/>
          <p:nvPr/>
        </p:nvSpPr>
        <p:spPr>
          <a:xfrm>
            <a:off x="746377" y="1033076"/>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892FE9-D5C9-4D30-A4EB-7F91BDFDDAE0}"/>
              </a:ext>
            </a:extLst>
          </p:cNvPr>
          <p:cNvSpPr txBox="1"/>
          <p:nvPr/>
        </p:nvSpPr>
        <p:spPr>
          <a:xfrm>
            <a:off x="623713" y="509195"/>
            <a:ext cx="4122928"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COVID-19: </a:t>
            </a:r>
            <a:r>
              <a:rPr lang="en-US" sz="3000" dirty="0">
                <a:latin typeface="Open Sans" panose="020B0606030504020204" pitchFamily="34" charset="0"/>
                <a:ea typeface="Open Sans" panose="020B0606030504020204" pitchFamily="34" charset="0"/>
                <a:cs typeface="Open Sans" panose="020B0606030504020204" pitchFamily="34" charset="0"/>
              </a:rPr>
              <a:t>What is it?</a:t>
            </a:r>
          </a:p>
        </p:txBody>
      </p:sp>
      <p:sp>
        <p:nvSpPr>
          <p:cNvPr id="6" name="Rectangle 5">
            <a:extLst>
              <a:ext uri="{FF2B5EF4-FFF2-40B4-BE49-F238E27FC236}">
                <a16:creationId xmlns:a16="http://schemas.microsoft.com/office/drawing/2014/main" id="{9BB5BF56-5C19-4296-AFA6-F197A9E1F876}"/>
              </a:ext>
            </a:extLst>
          </p:cNvPr>
          <p:cNvSpPr/>
          <p:nvPr/>
        </p:nvSpPr>
        <p:spPr>
          <a:xfrm>
            <a:off x="811979" y="1232123"/>
            <a:ext cx="5392440" cy="2233304"/>
          </a:xfrm>
          <a:prstGeom prst="rect">
            <a:avLst/>
          </a:prstGeom>
        </p:spPr>
        <p:txBody>
          <a:bodyPr wrap="square">
            <a:spAutoFit/>
          </a:bodyPr>
          <a:lstStyle/>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Caused by the SARS-CoV-2 virus</a:t>
            </a:r>
          </a:p>
          <a:p>
            <a:pPr marL="285750" indent="-285750">
              <a:lnSpc>
                <a:spcPct val="150000"/>
              </a:lnSpc>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Primarily affects respiratory system</a:t>
            </a:r>
          </a:p>
          <a:p>
            <a:pPr marL="285750" indent="-285750">
              <a:spcBef>
                <a:spcPts val="1000"/>
              </a:spcBef>
              <a:buClr>
                <a:srgbClr val="1F497D"/>
              </a:buClr>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No vaccine or widely available reliable treatment</a:t>
            </a:r>
          </a:p>
          <a:p>
            <a:pPr>
              <a:lnSpc>
                <a:spcPct val="150000"/>
              </a:lnSpc>
              <a:spcBef>
                <a:spcPts val="1000"/>
              </a:spcBef>
              <a:buClr>
                <a:srgbClr val="1F497D"/>
              </a:buCl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3" name="Group 12">
            <a:extLst>
              <a:ext uri="{FF2B5EF4-FFF2-40B4-BE49-F238E27FC236}">
                <a16:creationId xmlns:a16="http://schemas.microsoft.com/office/drawing/2014/main" id="{B3DD93E3-83BC-4379-B79A-54E9E87C53DD}"/>
              </a:ext>
            </a:extLst>
          </p:cNvPr>
          <p:cNvGrpSpPr/>
          <p:nvPr/>
        </p:nvGrpSpPr>
        <p:grpSpPr>
          <a:xfrm>
            <a:off x="6830948" y="-155134"/>
            <a:ext cx="5370023" cy="2994101"/>
            <a:chOff x="6446378" y="-146693"/>
            <a:chExt cx="5745623" cy="3203519"/>
          </a:xfrm>
        </p:grpSpPr>
        <p:grpSp>
          <p:nvGrpSpPr>
            <p:cNvPr id="14" name="Group 13">
              <a:extLst>
                <a:ext uri="{FF2B5EF4-FFF2-40B4-BE49-F238E27FC236}">
                  <a16:creationId xmlns:a16="http://schemas.microsoft.com/office/drawing/2014/main" id="{115C1D48-C516-4ED2-92A3-583A3A533D07}"/>
                </a:ext>
              </a:extLst>
            </p:cNvPr>
            <p:cNvGrpSpPr/>
            <p:nvPr/>
          </p:nvGrpSpPr>
          <p:grpSpPr>
            <a:xfrm>
              <a:off x="9313733" y="-146693"/>
              <a:ext cx="2878268" cy="3203519"/>
              <a:chOff x="9035359" y="3198341"/>
              <a:chExt cx="3156641" cy="3513350"/>
            </a:xfrm>
          </p:grpSpPr>
          <p:pic>
            <p:nvPicPr>
              <p:cNvPr id="16" name="Picture 4">
                <a:extLst>
                  <a:ext uri="{FF2B5EF4-FFF2-40B4-BE49-F238E27FC236}">
                    <a16:creationId xmlns:a16="http://schemas.microsoft.com/office/drawing/2014/main" id="{C9EE0664-C54D-4E22-8B6C-7916466DD6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59" t="-4926" r="9476" b="8578"/>
              <a:stretch/>
            </p:blipFill>
            <p:spPr bwMode="auto">
              <a:xfrm>
                <a:off x="9035359" y="3198341"/>
                <a:ext cx="3156641" cy="33588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BC8F9F09-3F26-45C8-BA9C-9D1D3BC82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31" t="-324" r="9703" b="8407"/>
              <a:stretch/>
            </p:blipFill>
            <p:spPr bwMode="auto">
              <a:xfrm>
                <a:off x="9035359" y="3507368"/>
                <a:ext cx="3156641" cy="320432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1163C480-3BD2-4BAF-B3DD-30BE3EA1010C}"/>
                </a:ext>
              </a:extLst>
            </p:cNvPr>
            <p:cNvPicPr>
              <a:picLocks noChangeAspect="1"/>
            </p:cNvPicPr>
            <p:nvPr/>
          </p:nvPicPr>
          <p:blipFill rotWithShape="1">
            <a:blip r:embed="rId5">
              <a:extLst>
                <a:ext uri="{28A0092B-C50C-407E-A947-70E740481C1C}">
                  <a14:useLocalDpi xmlns:a14="http://schemas.microsoft.com/office/drawing/2010/main" val="0"/>
                </a:ext>
              </a:extLst>
            </a:blip>
            <a:srcRect l="18307" t="266" r="18242" b="9715"/>
            <a:stretch/>
          </p:blipFill>
          <p:spPr>
            <a:xfrm>
              <a:off x="6446378" y="5807"/>
              <a:ext cx="2867354" cy="3051018"/>
            </a:xfrm>
            <a:prstGeom prst="rect">
              <a:avLst/>
            </a:prstGeom>
          </p:spPr>
        </p:pic>
      </p:grpSp>
      <p:sp>
        <p:nvSpPr>
          <p:cNvPr id="3" name="TextBox 2">
            <a:extLst>
              <a:ext uri="{FF2B5EF4-FFF2-40B4-BE49-F238E27FC236}">
                <a16:creationId xmlns:a16="http://schemas.microsoft.com/office/drawing/2014/main" id="{9584B516-2FFC-4DE0-97AE-767FAC644CBB}"/>
              </a:ext>
            </a:extLst>
          </p:cNvPr>
          <p:cNvSpPr txBox="1"/>
          <p:nvPr/>
        </p:nvSpPr>
        <p:spPr>
          <a:xfrm>
            <a:off x="7502332" y="2851139"/>
            <a:ext cx="1272721" cy="307777"/>
          </a:xfrm>
          <a:prstGeom prst="rect">
            <a:avLst/>
          </a:prstGeom>
          <a:noFill/>
        </p:spPr>
        <p:txBody>
          <a:bodyPr wrap="none" rtlCol="0">
            <a:spAutoFit/>
          </a:bodyPr>
          <a:lstStyle/>
          <a:p>
            <a:r>
              <a:rPr lang="en-US" sz="1400" b="1" dirty="0">
                <a:solidFill>
                  <a:srgbClr val="006BA6"/>
                </a:solidFill>
              </a:rPr>
              <a:t>Coronavirus</a:t>
            </a:r>
          </a:p>
        </p:txBody>
      </p:sp>
      <p:sp>
        <p:nvSpPr>
          <p:cNvPr id="20" name="TextBox 19">
            <a:extLst>
              <a:ext uri="{FF2B5EF4-FFF2-40B4-BE49-F238E27FC236}">
                <a16:creationId xmlns:a16="http://schemas.microsoft.com/office/drawing/2014/main" id="{898D7254-A21B-4D8C-A3EA-7998B07287F4}"/>
              </a:ext>
            </a:extLst>
          </p:cNvPr>
          <p:cNvSpPr txBox="1"/>
          <p:nvPr/>
        </p:nvSpPr>
        <p:spPr>
          <a:xfrm>
            <a:off x="10401664" y="2844426"/>
            <a:ext cx="1026243" cy="307777"/>
          </a:xfrm>
          <a:prstGeom prst="rect">
            <a:avLst/>
          </a:prstGeom>
          <a:noFill/>
        </p:spPr>
        <p:txBody>
          <a:bodyPr wrap="none" rtlCol="0">
            <a:spAutoFit/>
          </a:bodyPr>
          <a:lstStyle/>
          <a:p>
            <a:r>
              <a:rPr lang="en-US" sz="1400" b="1" dirty="0">
                <a:solidFill>
                  <a:srgbClr val="006BA6"/>
                </a:solidFill>
              </a:rPr>
              <a:t>Influenza</a:t>
            </a:r>
          </a:p>
        </p:txBody>
      </p:sp>
      <p:sp>
        <p:nvSpPr>
          <p:cNvPr id="2" name="TextBox 1">
            <a:extLst>
              <a:ext uri="{FF2B5EF4-FFF2-40B4-BE49-F238E27FC236}">
                <a16:creationId xmlns:a16="http://schemas.microsoft.com/office/drawing/2014/main" id="{F7EC0000-1A8B-4C94-BE40-E01F409DD1A0}"/>
              </a:ext>
            </a:extLst>
          </p:cNvPr>
          <p:cNvSpPr txBox="1"/>
          <p:nvPr/>
        </p:nvSpPr>
        <p:spPr>
          <a:xfrm rot="5400000">
            <a:off x="5264368" y="1292542"/>
            <a:ext cx="2949846" cy="246221"/>
          </a:xfrm>
          <a:prstGeom prst="rect">
            <a:avLst/>
          </a:prstGeom>
          <a:noFill/>
        </p:spPr>
        <p:txBody>
          <a:bodyPr wrap="none" rtlCol="0">
            <a:spAutoFit/>
          </a:bodyPr>
          <a:lstStyle/>
          <a:p>
            <a:r>
              <a:rPr lang="en-US" sz="1000" dirty="0"/>
              <a:t>Source</a:t>
            </a:r>
            <a:r>
              <a:rPr lang="en-US" sz="1000" i="1" dirty="0"/>
              <a:t>: Center for Disease Control Image Library</a:t>
            </a:r>
          </a:p>
        </p:txBody>
      </p:sp>
      <p:grpSp>
        <p:nvGrpSpPr>
          <p:cNvPr id="24" name="Group 23">
            <a:extLst>
              <a:ext uri="{FF2B5EF4-FFF2-40B4-BE49-F238E27FC236}">
                <a16:creationId xmlns:a16="http://schemas.microsoft.com/office/drawing/2014/main" id="{15E23DDD-692F-49C2-988D-5E5491A7E3DC}"/>
              </a:ext>
            </a:extLst>
          </p:cNvPr>
          <p:cNvGrpSpPr/>
          <p:nvPr/>
        </p:nvGrpSpPr>
        <p:grpSpPr>
          <a:xfrm flipH="1">
            <a:off x="1604348" y="3306871"/>
            <a:ext cx="4007311" cy="3551129"/>
            <a:chOff x="-1584361" y="-23750"/>
            <a:chExt cx="6858000" cy="6209985"/>
          </a:xfrm>
        </p:grpSpPr>
        <p:pic>
          <p:nvPicPr>
            <p:cNvPr id="22" name="Picture 21">
              <a:extLst>
                <a:ext uri="{FF2B5EF4-FFF2-40B4-BE49-F238E27FC236}">
                  <a16:creationId xmlns:a16="http://schemas.microsoft.com/office/drawing/2014/main" id="{EDAE7C82-F8FA-422F-8A0A-2054A9BD4E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449"/>
            <a:stretch/>
          </p:blipFill>
          <p:spPr>
            <a:xfrm flipH="1">
              <a:off x="-1584361" y="-23750"/>
              <a:ext cx="6858000" cy="6209985"/>
            </a:xfrm>
            <a:prstGeom prst="rect">
              <a:avLst/>
            </a:prstGeom>
          </p:spPr>
        </p:pic>
        <p:pic>
          <p:nvPicPr>
            <p:cNvPr id="23" name="Picture 22">
              <a:extLst>
                <a:ext uri="{FF2B5EF4-FFF2-40B4-BE49-F238E27FC236}">
                  <a16:creationId xmlns:a16="http://schemas.microsoft.com/office/drawing/2014/main" id="{64889336-2D28-403D-82CF-A59209D429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929" r="12712" b="914"/>
            <a:stretch/>
          </p:blipFill>
          <p:spPr>
            <a:xfrm>
              <a:off x="-951246" y="603319"/>
              <a:ext cx="3540808" cy="3557268"/>
            </a:xfrm>
            <a:prstGeom prst="ellipse">
              <a:avLst/>
            </a:prstGeom>
          </p:spPr>
        </p:pic>
      </p:grpSp>
      <p:pic>
        <p:nvPicPr>
          <p:cNvPr id="12" name="Audio 11">
            <a:hlinkClick r:id="" action="ppaction://media"/>
            <a:extLst>
              <a:ext uri="{FF2B5EF4-FFF2-40B4-BE49-F238E27FC236}">
                <a16:creationId xmlns:a16="http://schemas.microsoft.com/office/drawing/2014/main" id="{AA22BC54-3773-418A-9571-A6213399C8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36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4AC595D-DBDD-4328-AD27-F8729E5E1E84}"/>
              </a:ext>
            </a:extLst>
          </p:cNvPr>
          <p:cNvSpPr/>
          <p:nvPr/>
        </p:nvSpPr>
        <p:spPr>
          <a:xfrm>
            <a:off x="7497403" y="1193915"/>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B89831B-BC78-43C8-87C5-17A716D55865}"/>
              </a:ext>
            </a:extLst>
          </p:cNvPr>
          <p:cNvSpPr txBox="1"/>
          <p:nvPr/>
        </p:nvSpPr>
        <p:spPr>
          <a:xfrm>
            <a:off x="7393622" y="671816"/>
            <a:ext cx="4903713"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State </a:t>
            </a:r>
            <a:r>
              <a:rPr lang="en-US" sz="3000" dirty="0">
                <a:latin typeface="Open Sans" panose="020B0606030504020204" pitchFamily="34" charset="0"/>
                <a:ea typeface="Open Sans" panose="020B0606030504020204" pitchFamily="34" charset="0"/>
                <a:cs typeface="Open Sans" panose="020B0606030504020204" pitchFamily="34" charset="0"/>
              </a:rPr>
              <a:t>of the State(s)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Content Placeholder 2">
            <a:extLst>
              <a:ext uri="{FF2B5EF4-FFF2-40B4-BE49-F238E27FC236}">
                <a16:creationId xmlns:a16="http://schemas.microsoft.com/office/drawing/2014/main" id="{368366EB-EEE2-4588-AEA0-D28EA1A3EEC6}"/>
              </a:ext>
            </a:extLst>
          </p:cNvPr>
          <p:cNvSpPr txBox="1">
            <a:spLocks/>
          </p:cNvSpPr>
          <p:nvPr/>
        </p:nvSpPr>
        <p:spPr>
          <a:xfrm>
            <a:off x="7595481" y="1395390"/>
            <a:ext cx="4327476" cy="3438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Large media focus on total deaths</a:t>
            </a:r>
          </a:p>
        </p:txBody>
      </p:sp>
      <p:pic>
        <p:nvPicPr>
          <p:cNvPr id="2" name="Picture 1">
            <a:extLst>
              <a:ext uri="{FF2B5EF4-FFF2-40B4-BE49-F238E27FC236}">
                <a16:creationId xmlns:a16="http://schemas.microsoft.com/office/drawing/2014/main" id="{15123EC9-B36F-45B1-A4DD-31AB9B7E9EBE}"/>
              </a:ext>
            </a:extLst>
          </p:cNvPr>
          <p:cNvPicPr>
            <a:picLocks noChangeAspect="1"/>
          </p:cNvPicPr>
          <p:nvPr/>
        </p:nvPicPr>
        <p:blipFill>
          <a:blip r:embed="rId5"/>
          <a:stretch>
            <a:fillRect/>
          </a:stretch>
        </p:blipFill>
        <p:spPr>
          <a:xfrm>
            <a:off x="0" y="948815"/>
            <a:ext cx="7314178" cy="5157434"/>
          </a:xfrm>
          <a:prstGeom prst="rect">
            <a:avLst/>
          </a:prstGeom>
        </p:spPr>
      </p:pic>
      <p:pic>
        <p:nvPicPr>
          <p:cNvPr id="5" name="Audio 4">
            <a:hlinkClick r:id="" action="ppaction://media"/>
            <a:extLst>
              <a:ext uri="{FF2B5EF4-FFF2-40B4-BE49-F238E27FC236}">
                <a16:creationId xmlns:a16="http://schemas.microsoft.com/office/drawing/2014/main" id="{D6DDADC1-73B8-48AB-A793-513911C913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3492641"/>
      </p:ext>
    </p:extLst>
  </p:cSld>
  <p:clrMapOvr>
    <a:masterClrMapping/>
  </p:clrMapOvr>
  <mc:AlternateContent xmlns:mc="http://schemas.openxmlformats.org/markup-compatibility/2006">
    <mc:Choice xmlns:p14="http://schemas.microsoft.com/office/powerpoint/2010/main" Requires="p14">
      <p:transition spd="slow" p14:dur="2000" advTm="32887"/>
    </mc:Choice>
    <mc:Fallback>
      <p:transition spd="slow" advTm="3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E93697-420E-4D7E-928B-BD867180A0B3}"/>
              </a:ext>
            </a:extLst>
          </p:cNvPr>
          <p:cNvSpPr/>
          <p:nvPr/>
        </p:nvSpPr>
        <p:spPr>
          <a:xfrm>
            <a:off x="7497403" y="1193915"/>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B0397BC-E1CE-4561-812B-8EAF47B9A73A}"/>
              </a:ext>
            </a:extLst>
          </p:cNvPr>
          <p:cNvSpPr txBox="1"/>
          <p:nvPr/>
        </p:nvSpPr>
        <p:spPr>
          <a:xfrm>
            <a:off x="7393622" y="671816"/>
            <a:ext cx="4903713" cy="553998"/>
          </a:xfrm>
          <a:prstGeom prst="rect">
            <a:avLst/>
          </a:prstGeom>
          <a:noFill/>
        </p:spPr>
        <p:txBody>
          <a:bodyPr wrap="square" rtlCol="0">
            <a:spAutoFit/>
          </a:bodyPr>
          <a:lstStyle/>
          <a:p>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State </a:t>
            </a:r>
            <a:r>
              <a:rPr lang="en-US" sz="3000" dirty="0">
                <a:latin typeface="Open Sans" panose="020B0606030504020204" pitchFamily="34" charset="0"/>
                <a:ea typeface="Open Sans" panose="020B0606030504020204" pitchFamily="34" charset="0"/>
                <a:cs typeface="Open Sans" panose="020B0606030504020204" pitchFamily="34" charset="0"/>
              </a:rPr>
              <a:t>of the State(s)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Content Placeholder 2">
            <a:extLst>
              <a:ext uri="{FF2B5EF4-FFF2-40B4-BE49-F238E27FC236}">
                <a16:creationId xmlns:a16="http://schemas.microsoft.com/office/drawing/2014/main" id="{845AB24E-FAA2-4591-A7D0-39FFED1888DB}"/>
              </a:ext>
            </a:extLst>
          </p:cNvPr>
          <p:cNvSpPr txBox="1">
            <a:spLocks/>
          </p:cNvSpPr>
          <p:nvPr/>
        </p:nvSpPr>
        <p:spPr>
          <a:xfrm>
            <a:off x="7595481" y="1395390"/>
            <a:ext cx="4327476" cy="34388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Large media focus on total deaths</a:t>
            </a:r>
          </a:p>
          <a:p>
            <a:pPr>
              <a:lnSpc>
                <a:spcPct val="100000"/>
              </a:lnSpc>
              <a:spcAft>
                <a:spcPts val="600"/>
              </a:spcAft>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Businesses may see a larger impact from infections</a:t>
            </a:r>
          </a:p>
          <a:p>
            <a:pPr>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Reopening phases are based on multiple factors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Total infections and deaths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Positivity rates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Hospital capacities</a:t>
            </a:r>
          </a:p>
          <a:p>
            <a:pPr marL="457200">
              <a:lnSpc>
                <a:spcPct val="100000"/>
              </a:lnSpc>
              <a:buClr>
                <a:srgbClr val="1F497D"/>
              </a:buClr>
            </a:pPr>
            <a:r>
              <a:rPr lang="en-US" sz="1800" dirty="0">
                <a:latin typeface="Open Sans" panose="020B0606030504020204" pitchFamily="34" charset="0"/>
                <a:ea typeface="Open Sans" panose="020B0606030504020204" pitchFamily="34" charset="0"/>
                <a:cs typeface="Open Sans" panose="020B0606030504020204" pitchFamily="34" charset="0"/>
              </a:rPr>
              <a:t>Testing capacity</a:t>
            </a:r>
          </a:p>
        </p:txBody>
      </p:sp>
      <p:pic>
        <p:nvPicPr>
          <p:cNvPr id="7" name="Picture 6">
            <a:extLst>
              <a:ext uri="{FF2B5EF4-FFF2-40B4-BE49-F238E27FC236}">
                <a16:creationId xmlns:a16="http://schemas.microsoft.com/office/drawing/2014/main" id="{2974E3C8-711C-4A40-AB6D-854491584EBA}"/>
              </a:ext>
            </a:extLst>
          </p:cNvPr>
          <p:cNvPicPr>
            <a:picLocks noChangeAspect="1"/>
          </p:cNvPicPr>
          <p:nvPr/>
        </p:nvPicPr>
        <p:blipFill>
          <a:blip r:embed="rId5"/>
          <a:stretch>
            <a:fillRect/>
          </a:stretch>
        </p:blipFill>
        <p:spPr>
          <a:xfrm>
            <a:off x="269043" y="697695"/>
            <a:ext cx="6748781" cy="5462610"/>
          </a:xfrm>
          <a:prstGeom prst="rect">
            <a:avLst/>
          </a:prstGeom>
        </p:spPr>
      </p:pic>
      <p:pic>
        <p:nvPicPr>
          <p:cNvPr id="5" name="Audio 4">
            <a:hlinkClick r:id="" action="ppaction://media"/>
            <a:extLst>
              <a:ext uri="{FF2B5EF4-FFF2-40B4-BE49-F238E27FC236}">
                <a16:creationId xmlns:a16="http://schemas.microsoft.com/office/drawing/2014/main" id="{B22C3BB9-5903-4BAA-84C0-D65C70FC47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267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C8C114-99D7-45CC-89FD-2960369ECB2A}"/>
              </a:ext>
            </a:extLst>
          </p:cNvPr>
          <p:cNvSpPr/>
          <p:nvPr/>
        </p:nvSpPr>
        <p:spPr>
          <a:xfrm>
            <a:off x="497730" y="1158588"/>
            <a:ext cx="705757" cy="60234"/>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BB5BF56-5C19-4296-AFA6-F197A9E1F876}"/>
              </a:ext>
            </a:extLst>
          </p:cNvPr>
          <p:cNvSpPr/>
          <p:nvPr/>
        </p:nvSpPr>
        <p:spPr>
          <a:xfrm>
            <a:off x="561842" y="1238018"/>
            <a:ext cx="5233840" cy="3014158"/>
          </a:xfrm>
          <a:prstGeom prst="rect">
            <a:avLst/>
          </a:prstGeom>
        </p:spPr>
        <p:txBody>
          <a:bodyPr wrap="square">
            <a:spAutoFit/>
          </a:bodyPr>
          <a:lstStyle/>
          <a:p>
            <a:pPr>
              <a:lnSpc>
                <a:spcPct val="120000"/>
              </a:lnSpc>
              <a:spcBef>
                <a:spcPts val="1000"/>
              </a:spcBef>
              <a:buClr>
                <a:srgbClr val="1F497D"/>
              </a:buClr>
            </a:pPr>
            <a:r>
              <a:rPr lang="en-US" sz="2200" dirty="0">
                <a:latin typeface="Open Sans" panose="020B0606030504020204" pitchFamily="34" charset="0"/>
                <a:ea typeface="Open Sans" panose="020B0606030504020204" pitchFamily="34" charset="0"/>
                <a:cs typeface="Open Sans" panose="020B0606030504020204" pitchFamily="34" charset="0"/>
              </a:rPr>
              <a:t>Business Risks of COVID-19</a:t>
            </a:r>
          </a:p>
          <a:p>
            <a:pPr marL="339725" indent="-223838">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Employee Health &amp; Safety</a:t>
            </a:r>
          </a:p>
          <a:p>
            <a:pPr marL="339725" indent="-223838">
              <a:lnSpc>
                <a:spcPct val="120000"/>
              </a:lnSpc>
              <a:spcBef>
                <a:spcPts val="1000"/>
              </a:spcBef>
              <a:buClr>
                <a:srgbClr val="1F497D"/>
              </a:buClr>
              <a:buFont typeface="Arial" panose="020B0604020202020204" pitchFamily="34" charset="0"/>
              <a:buChar char="•"/>
            </a:pPr>
            <a:r>
              <a:rPr lang="en-US" sz="2200" dirty="0">
                <a:latin typeface="Open Sans" panose="020B0606030504020204" pitchFamily="34" charset="0"/>
                <a:ea typeface="Open Sans" panose="020B0606030504020204" pitchFamily="34" charset="0"/>
                <a:cs typeface="Open Sans" panose="020B0606030504020204" pitchFamily="34" charset="0"/>
              </a:rPr>
              <a:t>Continuity of Operations</a:t>
            </a:r>
          </a:p>
          <a:p>
            <a:pPr marL="223838" indent="-223838">
              <a:lnSpc>
                <a:spcPct val="120000"/>
              </a:lnSpc>
              <a:spcBef>
                <a:spcPts val="1000"/>
              </a:spcBef>
              <a:buClr>
                <a:srgbClr val="1F497D"/>
              </a:buClr>
              <a:buFont typeface="Arial" panose="020B0604020202020204" pitchFamily="34" charset="0"/>
              <a:buChar char="•"/>
            </a:pPr>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nSpc>
                <a:spcPct val="120000"/>
              </a:lnSpc>
              <a:spcBef>
                <a:spcPts val="1000"/>
              </a:spcBef>
              <a:buClr>
                <a:srgbClr val="1F497D"/>
              </a:buClr>
            </a:pPr>
            <a:r>
              <a:rPr lang="en-US" sz="2200" i="1" dirty="0">
                <a:solidFill>
                  <a:schemeClr val="accent6"/>
                </a:solidFill>
                <a:latin typeface="Open Sans" panose="020B0606030504020204" pitchFamily="34" charset="0"/>
                <a:ea typeface="Open Sans" panose="020B0606030504020204" pitchFamily="34" charset="0"/>
                <a:cs typeface="Open Sans" panose="020B0606030504020204" pitchFamily="34" charset="0"/>
              </a:rPr>
              <a:t>Understanding how infection spreads can reduce these risks</a:t>
            </a:r>
          </a:p>
        </p:txBody>
      </p:sp>
      <p:sp>
        <p:nvSpPr>
          <p:cNvPr id="16" name="TextBox 15">
            <a:extLst>
              <a:ext uri="{FF2B5EF4-FFF2-40B4-BE49-F238E27FC236}">
                <a16:creationId xmlns:a16="http://schemas.microsoft.com/office/drawing/2014/main" id="{81C7BFBE-038B-4914-871B-51F6D7B0AED5}"/>
              </a:ext>
            </a:extLst>
          </p:cNvPr>
          <p:cNvSpPr txBox="1"/>
          <p:nvPr/>
        </p:nvSpPr>
        <p:spPr>
          <a:xfrm>
            <a:off x="380312" y="634707"/>
            <a:ext cx="5032132" cy="553998"/>
          </a:xfrm>
          <a:prstGeom prst="rect">
            <a:avLst/>
          </a:prstGeom>
          <a:noFill/>
        </p:spPr>
        <p:txBody>
          <a:bodyPr wrap="squar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COVID-19 </a:t>
            </a:r>
            <a:r>
              <a:rPr lang="en-US" sz="3000" b="1" dirty="0">
                <a:gradFill>
                  <a:gsLst>
                    <a:gs pos="0">
                      <a:schemeClr val="accent1"/>
                    </a:gs>
                    <a:gs pos="100000">
                      <a:schemeClr val="accent1">
                        <a:lumMod val="50000"/>
                      </a:schemeClr>
                    </a:gs>
                  </a:gsLst>
                  <a:lin ang="2700000" scaled="0"/>
                </a:gradFill>
                <a:latin typeface="Open Sans" panose="020B0606030504020204" pitchFamily="34" charset="0"/>
                <a:ea typeface="Open Sans" panose="020B0606030504020204" pitchFamily="34" charset="0"/>
                <a:cs typeface="Open Sans" panose="020B0606030504020204" pitchFamily="34" charset="0"/>
              </a:rPr>
              <a:t>Exposure Risks</a:t>
            </a:r>
            <a:endParaRPr lang="en-US" sz="3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Placeholder 7">
            <a:extLst>
              <a:ext uri="{FF2B5EF4-FFF2-40B4-BE49-F238E27FC236}">
                <a16:creationId xmlns:a16="http://schemas.microsoft.com/office/drawing/2014/main" id="{BE24296A-1A9F-4509-A4F8-533B6382EAC0}"/>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6873" r="-6873"/>
          <a:stretch/>
        </p:blipFill>
        <p:spPr>
          <a:xfrm>
            <a:off x="6282918" y="0"/>
            <a:ext cx="10268011" cy="6858000"/>
          </a:xfrm>
          <a:prstGeom prst="hexagon">
            <a:avLst>
              <a:gd name="adj" fmla="val 17967"/>
              <a:gd name="vf" fmla="val 115470"/>
            </a:avLst>
          </a:prstGeom>
        </p:spPr>
      </p:pic>
      <p:pic>
        <p:nvPicPr>
          <p:cNvPr id="5" name="Audio 4">
            <a:hlinkClick r:id="" action="ppaction://media"/>
            <a:extLst>
              <a:ext uri="{FF2B5EF4-FFF2-40B4-BE49-F238E27FC236}">
                <a16:creationId xmlns:a16="http://schemas.microsoft.com/office/drawing/2014/main" id="{875562BD-7E9F-48F7-A515-24C5802B0C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60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BBJ 3">
      <a:dk1>
        <a:srgbClr val="7F7F7F"/>
      </a:dk1>
      <a:lt1>
        <a:srgbClr val="FFFFFF"/>
      </a:lt1>
      <a:dk2>
        <a:srgbClr val="1F497D"/>
      </a:dk2>
      <a:lt2>
        <a:srgbClr val="D8D8D8"/>
      </a:lt2>
      <a:accent1>
        <a:srgbClr val="0091CA"/>
      </a:accent1>
      <a:accent2>
        <a:srgbClr val="006AA6"/>
      </a:accent2>
      <a:accent3>
        <a:srgbClr val="0069AA"/>
      </a:accent3>
      <a:accent4>
        <a:srgbClr val="5F646A"/>
      </a:accent4>
      <a:accent5>
        <a:srgbClr val="0091CA"/>
      </a:accent5>
      <a:accent6>
        <a:srgbClr val="F15F37"/>
      </a:accent6>
      <a:hlink>
        <a:srgbClr val="93AB40"/>
      </a:hlink>
      <a:folHlink>
        <a:srgbClr val="008E78"/>
      </a:folHlink>
    </a:clrScheme>
    <a:fontScheme name="Pro Business">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10439</TotalTime>
  <Words>2932</Words>
  <Application>Microsoft Office PowerPoint</Application>
  <PresentationFormat>Widescreen</PresentationFormat>
  <Paragraphs>187</Paragraphs>
  <Slides>21</Slides>
  <Notes>16</Notes>
  <HiddenSlides>0</HiddenSlides>
  <MMClips>19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Montserrat</vt:lpstr>
      <vt:lpstr>Open Sans</vt:lpstr>
      <vt:lpstr>Source Sans Pro</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LESLIE NICHOLAS</cp:lastModifiedBy>
  <cp:revision>351</cp:revision>
  <dcterms:created xsi:type="dcterms:W3CDTF">2019-01-25T10:40:37Z</dcterms:created>
  <dcterms:modified xsi:type="dcterms:W3CDTF">2020-06-30T13:03:54Z</dcterms:modified>
</cp:coreProperties>
</file>